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embeddedFontLst>
    <p:embeddedFont>
      <p:font typeface="Open Sans" panose="020B0606030504020204" pitchFamily="34" charset="0"/>
      <p:regular r:id="rId44"/>
    </p:embeddedFont>
    <p:embeddedFont>
      <p:font typeface="Open Sans Bold" panose="020B0604020202020204" charset="0"/>
      <p:regular r:id="rId45"/>
    </p:embeddedFont>
    <p:embeddedFont>
      <p:font typeface="Times New Roman Bold" panose="020B0604020202020204" charset="0"/>
      <p:regular r:id="rId46"/>
    </p:embeddedFont>
    <p:embeddedFont>
      <p:font typeface="Times New Roman Italics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Carriel" userId="1edda3cd-0e6d-497b-83f2-44306f013350" providerId="ADAL" clId="{238BA80B-B08F-4C00-975C-76C49C9CBFCA}"/>
    <pc:docChg chg="modSld">
      <pc:chgData name="Felipe Carriel" userId="1edda3cd-0e6d-497b-83f2-44306f013350" providerId="ADAL" clId="{238BA80B-B08F-4C00-975C-76C49C9CBFCA}" dt="2024-11-27T17:47:03.246" v="3" actId="14100"/>
      <pc:docMkLst>
        <pc:docMk/>
      </pc:docMkLst>
      <pc:sldChg chg="modSp mod">
        <pc:chgData name="Felipe Carriel" userId="1edda3cd-0e6d-497b-83f2-44306f013350" providerId="ADAL" clId="{238BA80B-B08F-4C00-975C-76C49C9CBFCA}" dt="2024-11-27T17:47:03.246" v="3" actId="14100"/>
        <pc:sldMkLst>
          <pc:docMk/>
          <pc:sldMk cId="0" sldId="290"/>
        </pc:sldMkLst>
        <pc:spChg chg="mod">
          <ac:chgData name="Felipe Carriel" userId="1edda3cd-0e6d-497b-83f2-44306f013350" providerId="ADAL" clId="{238BA80B-B08F-4C00-975C-76C49C9CBFCA}" dt="2024-11-27T17:46:57.849" v="1" actId="14100"/>
          <ac:spMkLst>
            <pc:docMk/>
            <pc:sldMk cId="0" sldId="290"/>
            <ac:spMk id="8" creationId="{00000000-0000-0000-0000-000000000000}"/>
          </ac:spMkLst>
        </pc:spChg>
        <pc:spChg chg="mod">
          <ac:chgData name="Felipe Carriel" userId="1edda3cd-0e6d-497b-83f2-44306f013350" providerId="ADAL" clId="{238BA80B-B08F-4C00-975C-76C49C9CBFCA}" dt="2024-11-27T17:47:03.246" v="3" actId="14100"/>
          <ac:spMkLst>
            <pc:docMk/>
            <pc:sldMk cId="0" sldId="290"/>
            <ac:spMk id="12" creationId="{00000000-0000-0000-0000-000000000000}"/>
          </ac:spMkLst>
        </pc:spChg>
        <pc:spChg chg="mod">
          <ac:chgData name="Felipe Carriel" userId="1edda3cd-0e6d-497b-83f2-44306f013350" providerId="ADAL" clId="{238BA80B-B08F-4C00-975C-76C49C9CBFCA}" dt="2024-11-27T17:47:01.633" v="2" actId="14100"/>
          <ac:spMkLst>
            <pc:docMk/>
            <pc:sldMk cId="0" sldId="290"/>
            <ac:spMk id="13" creationId="{00000000-0000-0000-0000-000000000000}"/>
          </ac:spMkLst>
        </pc:spChg>
        <pc:spChg chg="mod">
          <ac:chgData name="Felipe Carriel" userId="1edda3cd-0e6d-497b-83f2-44306f013350" providerId="ADAL" clId="{238BA80B-B08F-4C00-975C-76C49C9CBFCA}" dt="2024-11-27T17:46:55.486" v="0" actId="14100"/>
          <ac:spMkLst>
            <pc:docMk/>
            <pc:sldMk cId="0" sldId="290"/>
            <ac:spMk id="2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552" r="-4955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18" b="-18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255472" y="232247"/>
            <a:ext cx="2874925" cy="2535450"/>
          </a:xfrm>
          <a:custGeom>
            <a:avLst/>
            <a:gdLst/>
            <a:ahLst/>
            <a:cxnLst/>
            <a:rect l="l" t="t" r="r" b="b"/>
            <a:pathLst>
              <a:path w="2874925" h="2535450">
                <a:moveTo>
                  <a:pt x="0" y="0"/>
                </a:moveTo>
                <a:lnTo>
                  <a:pt x="2874925" y="0"/>
                </a:lnTo>
                <a:lnTo>
                  <a:pt x="2874925" y="2535450"/>
                </a:lnTo>
                <a:lnTo>
                  <a:pt x="0" y="253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2328374" y="8367040"/>
            <a:ext cx="5570014" cy="1849932"/>
          </a:xfrm>
          <a:custGeom>
            <a:avLst/>
            <a:gdLst/>
            <a:ahLst/>
            <a:cxnLst/>
            <a:rect l="l" t="t" r="r" b="b"/>
            <a:pathLst>
              <a:path w="5570014" h="1849932">
                <a:moveTo>
                  <a:pt x="0" y="0"/>
                </a:moveTo>
                <a:lnTo>
                  <a:pt x="5570014" y="0"/>
                </a:lnTo>
                <a:lnTo>
                  <a:pt x="5570014" y="1849933"/>
                </a:lnTo>
                <a:lnTo>
                  <a:pt x="0" y="1849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4692744" y="1083718"/>
            <a:ext cx="2298608" cy="2926830"/>
          </a:xfrm>
          <a:custGeom>
            <a:avLst/>
            <a:gdLst/>
            <a:ahLst/>
            <a:cxnLst/>
            <a:rect l="l" t="t" r="r" b="b"/>
            <a:pathLst>
              <a:path w="2298608" h="2926830">
                <a:moveTo>
                  <a:pt x="0" y="0"/>
                </a:moveTo>
                <a:lnTo>
                  <a:pt x="2298608" y="0"/>
                </a:lnTo>
                <a:lnTo>
                  <a:pt x="2298608" y="2926830"/>
                </a:lnTo>
                <a:lnTo>
                  <a:pt x="0" y="29268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257687" y="2662922"/>
            <a:ext cx="13435057" cy="259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Estimación de la edad cerebral mediante registros de electroencefalografía (EEG) utilizando técnicas de aprendizaje de máquinas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3456" y="6168271"/>
            <a:ext cx="8601454" cy="277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4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Felipe Carriel Rubilar</a:t>
            </a:r>
          </a:p>
          <a:p>
            <a:pPr algn="ctr">
              <a:lnSpc>
                <a:spcPts val="4223"/>
              </a:lnSpc>
            </a:pPr>
            <a:r>
              <a:rPr lang="en-US" sz="4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Profesora Guía: María José Escobar</a:t>
            </a:r>
          </a:p>
          <a:p>
            <a:pPr algn="ctr">
              <a:lnSpc>
                <a:spcPts val="4223"/>
              </a:lnSpc>
            </a:pPr>
            <a:r>
              <a:rPr lang="en-US" sz="4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 Correferente: Matías Zañartu</a:t>
            </a:r>
          </a:p>
          <a:p>
            <a:pPr algn="ctr">
              <a:lnSpc>
                <a:spcPts val="4223"/>
              </a:lnSpc>
            </a:pPr>
            <a:r>
              <a:rPr lang="en-US" sz="4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Profesora Coguía: Mónica Otero</a:t>
            </a:r>
          </a:p>
          <a:p>
            <a:pPr algn="ctr">
              <a:lnSpc>
                <a:spcPts val="4223"/>
              </a:lnSpc>
            </a:pPr>
            <a:r>
              <a:rPr lang="en-US" sz="4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 Coguía: Pavel Prado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2435" y="431195"/>
            <a:ext cx="13708378" cy="6094516"/>
          </a:xfrm>
          <a:custGeom>
            <a:avLst/>
            <a:gdLst/>
            <a:ahLst/>
            <a:cxnLst/>
            <a:rect l="l" t="t" r="r" b="b"/>
            <a:pathLst>
              <a:path w="13708378" h="6094516">
                <a:moveTo>
                  <a:pt x="0" y="0"/>
                </a:moveTo>
                <a:lnTo>
                  <a:pt x="13708378" y="0"/>
                </a:lnTo>
                <a:lnTo>
                  <a:pt x="13708378" y="6094517"/>
                </a:lnTo>
                <a:lnTo>
                  <a:pt x="0" y="6094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484729" y="18586"/>
            <a:ext cx="3227827" cy="3698167"/>
          </a:xfrm>
          <a:custGeom>
            <a:avLst/>
            <a:gdLst/>
            <a:ahLst/>
            <a:cxnLst/>
            <a:rect l="l" t="t" r="r" b="b"/>
            <a:pathLst>
              <a:path w="3227827" h="3698167">
                <a:moveTo>
                  <a:pt x="0" y="0"/>
                </a:moveTo>
                <a:lnTo>
                  <a:pt x="3227826" y="0"/>
                </a:lnTo>
                <a:lnTo>
                  <a:pt x="3227826" y="3698167"/>
                </a:lnTo>
                <a:lnTo>
                  <a:pt x="0" y="3698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484729" y="3482522"/>
            <a:ext cx="3055437" cy="3321955"/>
          </a:xfrm>
          <a:custGeom>
            <a:avLst/>
            <a:gdLst/>
            <a:ahLst/>
            <a:cxnLst/>
            <a:rect l="l" t="t" r="r" b="b"/>
            <a:pathLst>
              <a:path w="3055437" h="3321955">
                <a:moveTo>
                  <a:pt x="0" y="0"/>
                </a:moveTo>
                <a:lnTo>
                  <a:pt x="3055437" y="0"/>
                </a:lnTo>
                <a:lnTo>
                  <a:pt x="3055437" y="3321956"/>
                </a:lnTo>
                <a:lnTo>
                  <a:pt x="0" y="3321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394330" y="6804478"/>
            <a:ext cx="3318226" cy="2958666"/>
          </a:xfrm>
          <a:custGeom>
            <a:avLst/>
            <a:gdLst/>
            <a:ahLst/>
            <a:cxnLst/>
            <a:rect l="l" t="t" r="r" b="b"/>
            <a:pathLst>
              <a:path w="3318226" h="2958666">
                <a:moveTo>
                  <a:pt x="0" y="0"/>
                </a:moveTo>
                <a:lnTo>
                  <a:pt x="3318225" y="0"/>
                </a:lnTo>
                <a:lnTo>
                  <a:pt x="3318225" y="2958665"/>
                </a:lnTo>
                <a:lnTo>
                  <a:pt x="0" y="2958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011789" y="5143500"/>
            <a:ext cx="12219498" cy="1382212"/>
            <a:chOff x="0" y="0"/>
            <a:chExt cx="3218304" cy="3640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304" cy="364039"/>
            </a:xfrm>
            <a:custGeom>
              <a:avLst/>
              <a:gdLst/>
              <a:ahLst/>
              <a:cxnLst/>
              <a:rect l="l" t="t" r="r" b="b"/>
              <a:pathLst>
                <a:path w="3218304" h="364039">
                  <a:moveTo>
                    <a:pt x="0" y="0"/>
                  </a:moveTo>
                  <a:lnTo>
                    <a:pt x="3218304" y="0"/>
                  </a:lnTo>
                  <a:lnTo>
                    <a:pt x="3218304" y="364039"/>
                  </a:lnTo>
                  <a:lnTo>
                    <a:pt x="0" y="364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218304" cy="41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435" y="6824806"/>
            <a:ext cx="12768852" cy="67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41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Khayretdinova, M. et al. Predicting age from resting-state scalp EEG signals with deep convolutional neural networks on TD-brain dataset. (2022).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2435" y="7803070"/>
            <a:ext cx="10957900" cy="63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3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Denis A. Engemann et al. “A reusable benchmark of brain-age prediction from M/EEG restingstate signals”(2022).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435" y="9055708"/>
            <a:ext cx="11793743" cy="59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2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Obada Al Zoubi et al. “Predicting age from brain EEG signals-a machine learning approach”. (2018).</a:t>
            </a:r>
          </a:p>
          <a:p>
            <a:pPr marL="0" lvl="0" indent="0" algn="l">
              <a:lnSpc>
                <a:spcPts val="2142"/>
              </a:lnSpc>
            </a:pPr>
            <a:endParaRPr lang="en-US" sz="210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6251191" cy="9305858"/>
            <a:chOff x="0" y="0"/>
            <a:chExt cx="8334921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334921" cy="12407810"/>
              <a:chOff x="0" y="0"/>
              <a:chExt cx="1900789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00789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900789" h="2829616">
                    <a:moveTo>
                      <a:pt x="0" y="0"/>
                    </a:moveTo>
                    <a:lnTo>
                      <a:pt x="1900789" y="0"/>
                    </a:lnTo>
                    <a:lnTo>
                      <a:pt x="1900789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00789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8334921" cy="12407810"/>
            </a:xfrm>
            <a:custGeom>
              <a:avLst/>
              <a:gdLst/>
              <a:ahLst/>
              <a:cxnLst/>
              <a:rect l="l" t="t" r="r" b="b"/>
              <a:pathLst>
                <a:path w="8334921" h="12407810">
                  <a:moveTo>
                    <a:pt x="0" y="0"/>
                  </a:moveTo>
                  <a:lnTo>
                    <a:pt x="8334921" y="0"/>
                  </a:lnTo>
                  <a:lnTo>
                    <a:pt x="8334921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4911" r="-6024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0297" y="2542782"/>
            <a:ext cx="6400081" cy="3044928"/>
            <a:chOff x="0" y="0"/>
            <a:chExt cx="8533441" cy="40599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017633" cy="4059904"/>
              <a:chOff x="0" y="0"/>
              <a:chExt cx="1546886" cy="7833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46886" cy="783300"/>
              </a:xfrm>
              <a:custGeom>
                <a:avLst/>
                <a:gdLst/>
                <a:ahLst/>
                <a:cxnLst/>
                <a:rect l="l" t="t" r="r" b="b"/>
                <a:pathLst>
                  <a:path w="1546886" h="783300">
                    <a:moveTo>
                      <a:pt x="0" y="0"/>
                    </a:moveTo>
                    <a:lnTo>
                      <a:pt x="1546886" y="0"/>
                    </a:lnTo>
                    <a:lnTo>
                      <a:pt x="1546886" y="783300"/>
                    </a:lnTo>
                    <a:lnTo>
                      <a:pt x="0" y="7833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1546886" cy="830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8533441" cy="3793826"/>
            </a:xfrm>
            <a:custGeom>
              <a:avLst/>
              <a:gdLst/>
              <a:ahLst/>
              <a:cxnLst/>
              <a:rect l="l" t="t" r="r" b="b"/>
              <a:pathLst>
                <a:path w="8533441" h="3793826">
                  <a:moveTo>
                    <a:pt x="0" y="0"/>
                  </a:moveTo>
                  <a:lnTo>
                    <a:pt x="8533441" y="0"/>
                  </a:lnTo>
                  <a:lnTo>
                    <a:pt x="8533441" y="3793826"/>
                  </a:lnTo>
                  <a:lnTo>
                    <a:pt x="0" y="3793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4237" y="4613242"/>
            <a:ext cx="1689755" cy="894368"/>
            <a:chOff x="0" y="0"/>
            <a:chExt cx="445038" cy="2355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5038" cy="235554"/>
            </a:xfrm>
            <a:custGeom>
              <a:avLst/>
              <a:gdLst/>
              <a:ahLst/>
              <a:cxnLst/>
              <a:rect l="l" t="t" r="r" b="b"/>
              <a:pathLst>
                <a:path w="445038" h="235554">
                  <a:moveTo>
                    <a:pt x="0" y="0"/>
                  </a:moveTo>
                  <a:lnTo>
                    <a:pt x="445038" y="0"/>
                  </a:lnTo>
                  <a:lnTo>
                    <a:pt x="445038" y="235554"/>
                  </a:lnTo>
                  <a:lnTo>
                    <a:pt x="0" y="235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45038" cy="283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207883" y="474261"/>
            <a:ext cx="10829631" cy="8784039"/>
          </a:xfrm>
          <a:custGeom>
            <a:avLst/>
            <a:gdLst/>
            <a:ahLst/>
            <a:cxnLst/>
            <a:rect l="l" t="t" r="r" b="b"/>
            <a:pathLst>
              <a:path w="10829631" h="8784039">
                <a:moveTo>
                  <a:pt x="0" y="0"/>
                </a:moveTo>
                <a:lnTo>
                  <a:pt x="10829632" y="0"/>
                </a:lnTo>
                <a:lnTo>
                  <a:pt x="10829632" y="8784039"/>
                </a:lnTo>
                <a:lnTo>
                  <a:pt x="0" y="8784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08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799187" y="6244741"/>
            <a:ext cx="5731933" cy="338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Prado, P. et al. Harmonized multi-metric and multi-centric assessment of EEG source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connectivity for dementia characterization. Alzheimer’s and Dementia: Diagnosis,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Assessment and Disease Monitoring 15. issn: 23528729 (3 jul. de 2023).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00423" y="621147"/>
            <a:ext cx="5529461" cy="75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Transformación de Fuente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198996" y="-8198996"/>
            <a:ext cx="1890008" cy="18288000"/>
            <a:chOff x="0" y="0"/>
            <a:chExt cx="2520010" cy="24384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0010" cy="24384000"/>
              <a:chOff x="0" y="0"/>
              <a:chExt cx="574691" cy="5560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74691" cy="5560800"/>
              </a:xfrm>
              <a:custGeom>
                <a:avLst/>
                <a:gdLst/>
                <a:ahLst/>
                <a:cxnLst/>
                <a:rect l="l" t="t" r="r" b="b"/>
                <a:pathLst>
                  <a:path w="574691" h="5560800">
                    <a:moveTo>
                      <a:pt x="0" y="0"/>
                    </a:moveTo>
                    <a:lnTo>
                      <a:pt x="574691" y="0"/>
                    </a:lnTo>
                    <a:lnTo>
                      <a:pt x="574691" y="5560800"/>
                    </a:lnTo>
                    <a:lnTo>
                      <a:pt x="0" y="5560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574691" cy="5598900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520010" cy="24384000"/>
            </a:xfrm>
            <a:custGeom>
              <a:avLst/>
              <a:gdLst/>
              <a:ahLst/>
              <a:cxnLst/>
              <a:rect l="l" t="t" r="r" b="b"/>
              <a:pathLst>
                <a:path w="2520010" h="24384000">
                  <a:moveTo>
                    <a:pt x="0" y="0"/>
                  </a:moveTo>
                  <a:lnTo>
                    <a:pt x="2520010" y="0"/>
                  </a:lnTo>
                  <a:lnTo>
                    <a:pt x="252001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86911" r="-66655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736862" y="2086812"/>
            <a:ext cx="13261097" cy="6664435"/>
          </a:xfrm>
          <a:custGeom>
            <a:avLst/>
            <a:gdLst/>
            <a:ahLst/>
            <a:cxnLst/>
            <a:rect l="l" t="t" r="r" b="b"/>
            <a:pathLst>
              <a:path w="13261097" h="6664435">
                <a:moveTo>
                  <a:pt x="0" y="0"/>
                </a:moveTo>
                <a:lnTo>
                  <a:pt x="13261097" y="0"/>
                </a:lnTo>
                <a:lnTo>
                  <a:pt x="13261097" y="6664435"/>
                </a:lnTo>
                <a:lnTo>
                  <a:pt x="0" y="6664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2195569" y="7154976"/>
            <a:ext cx="5874481" cy="2103324"/>
          </a:xfrm>
          <a:custGeom>
            <a:avLst/>
            <a:gdLst/>
            <a:ahLst/>
            <a:cxnLst/>
            <a:rect l="l" t="t" r="r" b="b"/>
            <a:pathLst>
              <a:path w="5874481" h="2103324">
                <a:moveTo>
                  <a:pt x="0" y="0"/>
                </a:moveTo>
                <a:lnTo>
                  <a:pt x="5874482" y="0"/>
                </a:lnTo>
                <a:lnTo>
                  <a:pt x="5874482" y="2103324"/>
                </a:lnTo>
                <a:lnTo>
                  <a:pt x="0" y="2103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0" y="222256"/>
            <a:ext cx="1769967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basado en regiones cerebrales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803668" y="0"/>
            <a:ext cx="1484332" cy="1890008"/>
          </a:xfrm>
          <a:custGeom>
            <a:avLst/>
            <a:gdLst/>
            <a:ahLst/>
            <a:cxnLst/>
            <a:rect l="l" t="t" r="r" b="b"/>
            <a:pathLst>
              <a:path w="1484332" h="1890008">
                <a:moveTo>
                  <a:pt x="0" y="0"/>
                </a:moveTo>
                <a:lnTo>
                  <a:pt x="1484332" y="0"/>
                </a:lnTo>
                <a:lnTo>
                  <a:pt x="1484332" y="1890008"/>
                </a:lnTo>
                <a:lnTo>
                  <a:pt x="0" y="1890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66374" y="2828220"/>
            <a:ext cx="17596399" cy="6635309"/>
          </a:xfrm>
          <a:custGeom>
            <a:avLst/>
            <a:gdLst/>
            <a:ahLst/>
            <a:cxnLst/>
            <a:rect l="l" t="t" r="r" b="b"/>
            <a:pathLst>
              <a:path w="17596399" h="6635309">
                <a:moveTo>
                  <a:pt x="0" y="0"/>
                </a:moveTo>
                <a:lnTo>
                  <a:pt x="17596398" y="0"/>
                </a:lnTo>
                <a:lnTo>
                  <a:pt x="17596398" y="6635308"/>
                </a:lnTo>
                <a:lnTo>
                  <a:pt x="0" y="6635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94164" y="704006"/>
            <a:ext cx="1769967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basado en regiones cerebrales</a:t>
            </a:r>
          </a:p>
        </p:txBody>
      </p:sp>
      <p:sp>
        <p:nvSpPr>
          <p:cNvPr id="9" name="Freeform 9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79546"/>
            <a:ext cx="7451737" cy="7763037"/>
          </a:xfrm>
          <a:custGeom>
            <a:avLst/>
            <a:gdLst/>
            <a:ahLst/>
            <a:cxnLst/>
            <a:rect l="l" t="t" r="r" b="b"/>
            <a:pathLst>
              <a:path w="7451737" h="7763037">
                <a:moveTo>
                  <a:pt x="0" y="0"/>
                </a:moveTo>
                <a:lnTo>
                  <a:pt x="7451737" y="0"/>
                </a:lnTo>
                <a:lnTo>
                  <a:pt x="7451737" y="7763037"/>
                </a:lnTo>
                <a:lnTo>
                  <a:pt x="0" y="7763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144000" y="1579546"/>
            <a:ext cx="7370834" cy="7678754"/>
          </a:xfrm>
          <a:custGeom>
            <a:avLst/>
            <a:gdLst/>
            <a:ahLst/>
            <a:cxnLst/>
            <a:rect l="l" t="t" r="r" b="b"/>
            <a:pathLst>
              <a:path w="7370834" h="7678754">
                <a:moveTo>
                  <a:pt x="0" y="0"/>
                </a:moveTo>
                <a:lnTo>
                  <a:pt x="7370834" y="0"/>
                </a:lnTo>
                <a:lnTo>
                  <a:pt x="7370834" y="7678754"/>
                </a:lnTo>
                <a:lnTo>
                  <a:pt x="0" y="7678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8438104" y="-8380155"/>
            <a:ext cx="1411791" cy="18288000"/>
            <a:chOff x="0" y="0"/>
            <a:chExt cx="1882388" cy="243840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82388" cy="24384000"/>
              <a:chOff x="0" y="0"/>
              <a:chExt cx="235676" cy="305289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676" cy="3052893"/>
              </a:xfrm>
              <a:custGeom>
                <a:avLst/>
                <a:gdLst/>
                <a:ahLst/>
                <a:cxnLst/>
                <a:rect l="l" t="t" r="r" b="b"/>
                <a:pathLst>
                  <a:path w="235676" h="3052893">
                    <a:moveTo>
                      <a:pt x="0" y="0"/>
                    </a:moveTo>
                    <a:lnTo>
                      <a:pt x="235676" y="0"/>
                    </a:lnTo>
                    <a:lnTo>
                      <a:pt x="235676" y="3052893"/>
                    </a:lnTo>
                    <a:lnTo>
                      <a:pt x="0" y="305289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35676" cy="309099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0" y="0"/>
              <a:ext cx="1882388" cy="24384000"/>
            </a:xfrm>
            <a:custGeom>
              <a:avLst/>
              <a:gdLst/>
              <a:ahLst/>
              <a:cxnLst/>
              <a:rect l="l" t="t" r="r" b="b"/>
              <a:pathLst>
                <a:path w="1882388" h="24384000">
                  <a:moveTo>
                    <a:pt x="0" y="0"/>
                  </a:moveTo>
                  <a:lnTo>
                    <a:pt x="1882388" y="0"/>
                  </a:lnTo>
                  <a:lnTo>
                    <a:pt x="188238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72017" r="-90927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1990"/>
            <a:ext cx="1769967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Espectro Canónico y Específico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203329" y="88623"/>
            <a:ext cx="1084671" cy="1381118"/>
          </a:xfrm>
          <a:custGeom>
            <a:avLst/>
            <a:gdLst/>
            <a:ahLst/>
            <a:cxnLst/>
            <a:rect l="l" t="t" r="r" b="b"/>
            <a:pathLst>
              <a:path w="1084671" h="1381118">
                <a:moveTo>
                  <a:pt x="0" y="0"/>
                </a:moveTo>
                <a:lnTo>
                  <a:pt x="1084671" y="0"/>
                </a:lnTo>
                <a:lnTo>
                  <a:pt x="1084671" y="1381117"/>
                </a:lnTo>
                <a:lnTo>
                  <a:pt x="0" y="138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639610" cy="9305858"/>
            <a:chOff x="0" y="0"/>
            <a:chExt cx="7519481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519481" cy="12407810"/>
              <a:chOff x="0" y="0"/>
              <a:chExt cx="1714827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14827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714827" h="2829616">
                    <a:moveTo>
                      <a:pt x="0" y="0"/>
                    </a:moveTo>
                    <a:lnTo>
                      <a:pt x="1714827" y="0"/>
                    </a:lnTo>
                    <a:lnTo>
                      <a:pt x="1714827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14827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7519481" cy="12407810"/>
            </a:xfrm>
            <a:custGeom>
              <a:avLst/>
              <a:gdLst/>
              <a:ahLst/>
              <a:cxnLst/>
              <a:rect l="l" t="t" r="r" b="b"/>
              <a:pathLst>
                <a:path w="7519481" h="12407810">
                  <a:moveTo>
                    <a:pt x="0" y="0"/>
                  </a:moveTo>
                  <a:lnTo>
                    <a:pt x="7519481" y="0"/>
                  </a:lnTo>
                  <a:lnTo>
                    <a:pt x="7519481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3879" r="-7219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7138173" y="474261"/>
            <a:ext cx="10121127" cy="6730379"/>
          </a:xfrm>
          <a:custGeom>
            <a:avLst/>
            <a:gdLst/>
            <a:ahLst/>
            <a:cxnLst/>
            <a:rect l="l" t="t" r="r" b="b"/>
            <a:pathLst>
              <a:path w="10121127" h="6730379">
                <a:moveTo>
                  <a:pt x="0" y="0"/>
                </a:moveTo>
                <a:lnTo>
                  <a:pt x="10121127" y="0"/>
                </a:lnTo>
                <a:lnTo>
                  <a:pt x="10121127" y="6730379"/>
                </a:lnTo>
                <a:lnTo>
                  <a:pt x="0" y="673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65343" y="3258474"/>
            <a:ext cx="4165040" cy="1252326"/>
          </a:xfrm>
          <a:custGeom>
            <a:avLst/>
            <a:gdLst/>
            <a:ahLst/>
            <a:cxnLst/>
            <a:rect l="l" t="t" r="r" b="b"/>
            <a:pathLst>
              <a:path w="4165040" h="1252326">
                <a:moveTo>
                  <a:pt x="0" y="0"/>
                </a:moveTo>
                <a:lnTo>
                  <a:pt x="4165040" y="0"/>
                </a:lnTo>
                <a:lnTo>
                  <a:pt x="4165040" y="1252326"/>
                </a:lnTo>
                <a:lnTo>
                  <a:pt x="0" y="125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65343" y="6296175"/>
            <a:ext cx="4248520" cy="1440514"/>
          </a:xfrm>
          <a:custGeom>
            <a:avLst/>
            <a:gdLst/>
            <a:ahLst/>
            <a:cxnLst/>
            <a:rect l="l" t="t" r="r" b="b"/>
            <a:pathLst>
              <a:path w="4248520" h="1440514">
                <a:moveTo>
                  <a:pt x="0" y="0"/>
                </a:moveTo>
                <a:lnTo>
                  <a:pt x="4248520" y="0"/>
                </a:lnTo>
                <a:lnTo>
                  <a:pt x="4248520" y="1440514"/>
                </a:lnTo>
                <a:lnTo>
                  <a:pt x="0" y="1440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2564746" y="7546237"/>
            <a:ext cx="5489127" cy="2611529"/>
            <a:chOff x="0" y="0"/>
            <a:chExt cx="7318835" cy="34820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876445" cy="3482038"/>
              <a:chOff x="0" y="0"/>
              <a:chExt cx="1546886" cy="7833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46886" cy="783300"/>
              </a:xfrm>
              <a:custGeom>
                <a:avLst/>
                <a:gdLst/>
                <a:ahLst/>
                <a:cxnLst/>
                <a:rect l="l" t="t" r="r" b="b"/>
                <a:pathLst>
                  <a:path w="1546886" h="783300">
                    <a:moveTo>
                      <a:pt x="0" y="0"/>
                    </a:moveTo>
                    <a:lnTo>
                      <a:pt x="1546886" y="0"/>
                    </a:lnTo>
                    <a:lnTo>
                      <a:pt x="1546886" y="783300"/>
                    </a:lnTo>
                    <a:lnTo>
                      <a:pt x="0" y="7833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546886" cy="830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0" y="0"/>
              <a:ext cx="7318835" cy="3253832"/>
            </a:xfrm>
            <a:custGeom>
              <a:avLst/>
              <a:gdLst/>
              <a:ahLst/>
              <a:cxnLst/>
              <a:rect l="l" t="t" r="r" b="b"/>
              <a:pathLst>
                <a:path w="7318835" h="3253832">
                  <a:moveTo>
                    <a:pt x="0" y="0"/>
                  </a:moveTo>
                  <a:lnTo>
                    <a:pt x="7318835" y="0"/>
                  </a:lnTo>
                  <a:lnTo>
                    <a:pt x="7318835" y="3253832"/>
                  </a:lnTo>
                  <a:lnTo>
                    <a:pt x="0" y="3253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350081" y="9449190"/>
            <a:ext cx="1309364" cy="708575"/>
            <a:chOff x="0" y="0"/>
            <a:chExt cx="344853" cy="1866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4853" cy="186621"/>
            </a:xfrm>
            <a:custGeom>
              <a:avLst/>
              <a:gdLst/>
              <a:ahLst/>
              <a:cxnLst/>
              <a:rect l="l" t="t" r="r" b="b"/>
              <a:pathLst>
                <a:path w="344853" h="186621">
                  <a:moveTo>
                    <a:pt x="0" y="0"/>
                  </a:moveTo>
                  <a:lnTo>
                    <a:pt x="344853" y="0"/>
                  </a:lnTo>
                  <a:lnTo>
                    <a:pt x="344853" y="186621"/>
                  </a:lnTo>
                  <a:lnTo>
                    <a:pt x="0" y="1866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44853" cy="23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23891" y="349000"/>
            <a:ext cx="3270945" cy="150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Extracción de</a:t>
            </a:r>
          </a:p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Características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858" y="1911721"/>
            <a:ext cx="5193011" cy="116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Densidad de Potencia 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Espectral (PSD):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6471" y="4567950"/>
            <a:ext cx="4786265" cy="172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Densidad de potencia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espectral normalizada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(nPSD):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036" y="8087399"/>
            <a:ext cx="526283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EPP (Equivalent Percent Power)</a:t>
            </a:r>
          </a:p>
          <a:p>
            <a:pPr marL="0" lvl="0" indent="0" algn="l">
              <a:lnSpc>
                <a:spcPts val="303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RPD (Relative Power Density)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726521" y="7354806"/>
            <a:ext cx="5381120" cy="2802959"/>
            <a:chOff x="0" y="0"/>
            <a:chExt cx="7174827" cy="37372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87413" cy="3737279"/>
            </a:xfrm>
            <a:custGeom>
              <a:avLst/>
              <a:gdLst/>
              <a:ahLst/>
              <a:cxnLst/>
              <a:rect l="l" t="t" r="r" b="b"/>
              <a:pathLst>
                <a:path w="3587413" h="3737279">
                  <a:moveTo>
                    <a:pt x="0" y="0"/>
                  </a:moveTo>
                  <a:lnTo>
                    <a:pt x="3587413" y="0"/>
                  </a:lnTo>
                  <a:lnTo>
                    <a:pt x="3587413" y="3737279"/>
                  </a:lnTo>
                  <a:lnTo>
                    <a:pt x="0" y="373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587413" y="0"/>
              <a:ext cx="3587413" cy="3737279"/>
            </a:xfrm>
            <a:custGeom>
              <a:avLst/>
              <a:gdLst/>
              <a:ahLst/>
              <a:cxnLst/>
              <a:rect l="l" t="t" r="r" b="b"/>
              <a:pathLst>
                <a:path w="3587413" h="3737279">
                  <a:moveTo>
                    <a:pt x="0" y="0"/>
                  </a:moveTo>
                  <a:lnTo>
                    <a:pt x="3587414" y="0"/>
                  </a:lnTo>
                  <a:lnTo>
                    <a:pt x="3587414" y="3737279"/>
                  </a:lnTo>
                  <a:lnTo>
                    <a:pt x="0" y="373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057865" cy="9305858"/>
            <a:chOff x="0" y="0"/>
            <a:chExt cx="1537936" cy="282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936" cy="2829616"/>
            </a:xfrm>
            <a:custGeom>
              <a:avLst/>
              <a:gdLst/>
              <a:ahLst/>
              <a:cxnLst/>
              <a:rect l="l" t="t" r="r" b="b"/>
              <a:pathLst>
                <a:path w="1537936" h="2829616">
                  <a:moveTo>
                    <a:pt x="0" y="0"/>
                  </a:moveTo>
                  <a:lnTo>
                    <a:pt x="1537936" y="0"/>
                  </a:lnTo>
                  <a:lnTo>
                    <a:pt x="1537936" y="2829616"/>
                  </a:lnTo>
                  <a:lnTo>
                    <a:pt x="0" y="2829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37936" cy="2867716"/>
            </a:xfrm>
            <a:prstGeom prst="rect">
              <a:avLst/>
            </a:prstGeom>
          </p:spPr>
          <p:txBody>
            <a:bodyPr lIns="37095" tIns="37095" rIns="37095" bIns="370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9558" y="474261"/>
            <a:ext cx="5057865" cy="9305858"/>
          </a:xfrm>
          <a:custGeom>
            <a:avLst/>
            <a:gdLst/>
            <a:ahLst/>
            <a:cxnLst/>
            <a:rect l="l" t="t" r="r" b="b"/>
            <a:pathLst>
              <a:path w="5057865" h="9305858">
                <a:moveTo>
                  <a:pt x="0" y="0"/>
                </a:moveTo>
                <a:lnTo>
                  <a:pt x="5057865" y="0"/>
                </a:lnTo>
                <a:lnTo>
                  <a:pt x="5057865" y="9305858"/>
                </a:lnTo>
                <a:lnTo>
                  <a:pt x="0" y="9305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178" r="-86250" b="-65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257406" y="0"/>
            <a:ext cx="5791690" cy="10287000"/>
          </a:xfrm>
          <a:custGeom>
            <a:avLst/>
            <a:gdLst/>
            <a:ahLst/>
            <a:cxnLst/>
            <a:rect l="l" t="t" r="r" b="b"/>
            <a:pathLst>
              <a:path w="5791690" h="10287000">
                <a:moveTo>
                  <a:pt x="0" y="0"/>
                </a:moveTo>
                <a:lnTo>
                  <a:pt x="5791690" y="0"/>
                </a:lnTo>
                <a:lnTo>
                  <a:pt x="57916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0" r="-253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2249264" y="0"/>
            <a:ext cx="5734347" cy="10287000"/>
          </a:xfrm>
          <a:custGeom>
            <a:avLst/>
            <a:gdLst/>
            <a:ahLst/>
            <a:cxnLst/>
            <a:rect l="l" t="t" r="r" b="b"/>
            <a:pathLst>
              <a:path w="5734347" h="10287000">
                <a:moveTo>
                  <a:pt x="0" y="0"/>
                </a:moveTo>
                <a:lnTo>
                  <a:pt x="5734347" y="0"/>
                </a:lnTo>
                <a:lnTo>
                  <a:pt x="57343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0" r="-253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6127504" y="413025"/>
            <a:ext cx="4079404" cy="1650084"/>
            <a:chOff x="0" y="0"/>
            <a:chExt cx="1074411" cy="4345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4411" cy="434590"/>
            </a:xfrm>
            <a:custGeom>
              <a:avLst/>
              <a:gdLst/>
              <a:ahLst/>
              <a:cxnLst/>
              <a:rect l="l" t="t" r="r" b="b"/>
              <a:pathLst>
                <a:path w="1074411" h="434590">
                  <a:moveTo>
                    <a:pt x="0" y="0"/>
                  </a:moveTo>
                  <a:lnTo>
                    <a:pt x="1074411" y="0"/>
                  </a:lnTo>
                  <a:lnTo>
                    <a:pt x="1074411" y="434590"/>
                  </a:lnTo>
                  <a:lnTo>
                    <a:pt x="0" y="4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2C00E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74411" cy="482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27504" y="2012135"/>
            <a:ext cx="4079404" cy="2171547"/>
            <a:chOff x="0" y="0"/>
            <a:chExt cx="1074411" cy="5719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4411" cy="571930"/>
            </a:xfrm>
            <a:custGeom>
              <a:avLst/>
              <a:gdLst/>
              <a:ahLst/>
              <a:cxnLst/>
              <a:rect l="l" t="t" r="r" b="b"/>
              <a:pathLst>
                <a:path w="1074411" h="571930">
                  <a:moveTo>
                    <a:pt x="0" y="0"/>
                  </a:moveTo>
                  <a:lnTo>
                    <a:pt x="1074411" y="0"/>
                  </a:lnTo>
                  <a:lnTo>
                    <a:pt x="1074411" y="571930"/>
                  </a:lnTo>
                  <a:lnTo>
                    <a:pt x="0" y="571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00FF9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74411" cy="61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27504" y="4147270"/>
            <a:ext cx="4079404" cy="2171247"/>
            <a:chOff x="0" y="0"/>
            <a:chExt cx="1074411" cy="5718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4411" cy="571851"/>
            </a:xfrm>
            <a:custGeom>
              <a:avLst/>
              <a:gdLst/>
              <a:ahLst/>
              <a:cxnLst/>
              <a:rect l="l" t="t" r="r" b="b"/>
              <a:pathLst>
                <a:path w="1074411" h="571851">
                  <a:moveTo>
                    <a:pt x="0" y="0"/>
                  </a:moveTo>
                  <a:lnTo>
                    <a:pt x="1074411" y="0"/>
                  </a:lnTo>
                  <a:lnTo>
                    <a:pt x="1074411" y="571851"/>
                  </a:lnTo>
                  <a:lnTo>
                    <a:pt x="0" y="5718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74411" cy="619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27504" y="6277432"/>
            <a:ext cx="4079404" cy="2152559"/>
            <a:chOff x="0" y="0"/>
            <a:chExt cx="1074411" cy="5669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4411" cy="566929"/>
            </a:xfrm>
            <a:custGeom>
              <a:avLst/>
              <a:gdLst/>
              <a:ahLst/>
              <a:cxnLst/>
              <a:rect l="l" t="t" r="r" b="b"/>
              <a:pathLst>
                <a:path w="1074411" h="566929">
                  <a:moveTo>
                    <a:pt x="0" y="0"/>
                  </a:moveTo>
                  <a:lnTo>
                    <a:pt x="1074411" y="0"/>
                  </a:lnTo>
                  <a:lnTo>
                    <a:pt x="1074411" y="566929"/>
                  </a:lnTo>
                  <a:lnTo>
                    <a:pt x="0" y="5669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CDDE9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74411" cy="614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127504" y="8391718"/>
            <a:ext cx="4079404" cy="1349781"/>
            <a:chOff x="0" y="0"/>
            <a:chExt cx="1074411" cy="3554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4411" cy="355498"/>
            </a:xfrm>
            <a:custGeom>
              <a:avLst/>
              <a:gdLst/>
              <a:ahLst/>
              <a:cxnLst/>
              <a:rect l="l" t="t" r="r" b="b"/>
              <a:pathLst>
                <a:path w="1074411" h="355498">
                  <a:moveTo>
                    <a:pt x="0" y="0"/>
                  </a:moveTo>
                  <a:lnTo>
                    <a:pt x="1074411" y="0"/>
                  </a:lnTo>
                  <a:lnTo>
                    <a:pt x="1074411" y="355498"/>
                  </a:lnTo>
                  <a:lnTo>
                    <a:pt x="0" y="3554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8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74411" cy="403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20592" y="413025"/>
            <a:ext cx="3900190" cy="573575"/>
            <a:chOff x="0" y="0"/>
            <a:chExt cx="1027211" cy="1510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27211" cy="151065"/>
            </a:xfrm>
            <a:custGeom>
              <a:avLst/>
              <a:gdLst/>
              <a:ahLst/>
              <a:cxnLst/>
              <a:rect l="l" t="t" r="r" b="b"/>
              <a:pathLst>
                <a:path w="1027211" h="151065">
                  <a:moveTo>
                    <a:pt x="0" y="0"/>
                  </a:moveTo>
                  <a:lnTo>
                    <a:pt x="1027211" y="0"/>
                  </a:lnTo>
                  <a:lnTo>
                    <a:pt x="1027211" y="151065"/>
                  </a:lnTo>
                  <a:lnTo>
                    <a:pt x="0" y="151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8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27211" cy="198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20592" y="951279"/>
            <a:ext cx="3900190" cy="2109827"/>
            <a:chOff x="0" y="0"/>
            <a:chExt cx="1027211" cy="5556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27211" cy="555675"/>
            </a:xfrm>
            <a:custGeom>
              <a:avLst/>
              <a:gdLst/>
              <a:ahLst/>
              <a:cxnLst/>
              <a:rect l="l" t="t" r="r" b="b"/>
              <a:pathLst>
                <a:path w="1027211" h="555675">
                  <a:moveTo>
                    <a:pt x="0" y="0"/>
                  </a:moveTo>
                  <a:lnTo>
                    <a:pt x="1027211" y="0"/>
                  </a:lnTo>
                  <a:lnTo>
                    <a:pt x="1027211" y="555675"/>
                  </a:lnTo>
                  <a:lnTo>
                    <a:pt x="0" y="555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00CB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27211" cy="6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220592" y="3017363"/>
            <a:ext cx="3900190" cy="3129346"/>
            <a:chOff x="0" y="0"/>
            <a:chExt cx="1027211" cy="82419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27211" cy="824190"/>
            </a:xfrm>
            <a:custGeom>
              <a:avLst/>
              <a:gdLst/>
              <a:ahLst/>
              <a:cxnLst/>
              <a:rect l="l" t="t" r="r" b="b"/>
              <a:pathLst>
                <a:path w="1027211" h="824190">
                  <a:moveTo>
                    <a:pt x="0" y="0"/>
                  </a:moveTo>
                  <a:lnTo>
                    <a:pt x="1027211" y="0"/>
                  </a:lnTo>
                  <a:lnTo>
                    <a:pt x="1027211" y="824190"/>
                  </a:lnTo>
                  <a:lnTo>
                    <a:pt x="0" y="824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A063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027211" cy="871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220592" y="6128954"/>
            <a:ext cx="3900190" cy="3651165"/>
            <a:chOff x="0" y="0"/>
            <a:chExt cx="1027211" cy="96162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27211" cy="961624"/>
            </a:xfrm>
            <a:custGeom>
              <a:avLst/>
              <a:gdLst/>
              <a:ahLst/>
              <a:cxnLst/>
              <a:rect l="l" t="t" r="r" b="b"/>
              <a:pathLst>
                <a:path w="1027211" h="961624">
                  <a:moveTo>
                    <a:pt x="0" y="0"/>
                  </a:moveTo>
                  <a:lnTo>
                    <a:pt x="1027211" y="0"/>
                  </a:lnTo>
                  <a:lnTo>
                    <a:pt x="1027211" y="961624"/>
                  </a:lnTo>
                  <a:lnTo>
                    <a:pt x="0" y="9616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C0202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027211" cy="1009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970714" y="1693598"/>
            <a:ext cx="4173193" cy="4254821"/>
          </a:xfrm>
          <a:custGeom>
            <a:avLst/>
            <a:gdLst/>
            <a:ahLst/>
            <a:cxnLst/>
            <a:rect l="l" t="t" r="r" b="b"/>
            <a:pathLst>
              <a:path w="4173193" h="4254821">
                <a:moveTo>
                  <a:pt x="0" y="0"/>
                </a:moveTo>
                <a:lnTo>
                  <a:pt x="4173194" y="0"/>
                </a:lnTo>
                <a:lnTo>
                  <a:pt x="4173194" y="4254821"/>
                </a:lnTo>
                <a:lnTo>
                  <a:pt x="0" y="4254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3" r="-183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6" name="TextBox 36"/>
          <p:cNvSpPr txBox="1"/>
          <p:nvPr/>
        </p:nvSpPr>
        <p:spPr>
          <a:xfrm>
            <a:off x="970714" y="518837"/>
            <a:ext cx="3453635" cy="87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4"/>
              </a:lnSpc>
              <a:spcBef>
                <a:spcPct val="0"/>
              </a:spcBef>
            </a:pPr>
            <a:r>
              <a:rPr lang="en-US" sz="459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Base de Datos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0456" y="7582256"/>
            <a:ext cx="5026967" cy="2197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Prado, P. et al. The BrainLat project, a multimodal neuroimaging dataset of neurodegeneration from underrepresented backgrounds. Scientific Data 10, 889. issn: 2052-4463.</a:t>
            </a:r>
          </a:p>
          <a:p>
            <a:pPr algn="l">
              <a:lnSpc>
                <a:spcPts val="2134"/>
              </a:lnSpc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https://www.nature.com/articles/s41597-023-02806-8 (1 dic. de 2023).</a:t>
            </a:r>
          </a:p>
          <a:p>
            <a:pPr marL="0" lvl="0" indent="0" algn="l">
              <a:lnSpc>
                <a:spcPts val="2134"/>
              </a:lnSpc>
            </a:pPr>
            <a:endParaRPr lang="en-US"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38744" y="6167054"/>
            <a:ext cx="4437134" cy="74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Distribución de edades de participantes del estudio.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5949" y="1122200"/>
            <a:ext cx="18633949" cy="7997895"/>
          </a:xfrm>
          <a:custGeom>
            <a:avLst/>
            <a:gdLst/>
            <a:ahLst/>
            <a:cxnLst/>
            <a:rect l="l" t="t" r="r" b="b"/>
            <a:pathLst>
              <a:path w="18633949" h="7997895">
                <a:moveTo>
                  <a:pt x="0" y="0"/>
                </a:moveTo>
                <a:lnTo>
                  <a:pt x="18633949" y="0"/>
                </a:lnTo>
                <a:lnTo>
                  <a:pt x="18633949" y="7997895"/>
                </a:lnTo>
                <a:lnTo>
                  <a:pt x="0" y="79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629650" y="-8629650"/>
            <a:ext cx="1028700" cy="18288000"/>
            <a:chOff x="0" y="0"/>
            <a:chExt cx="1371600" cy="24384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71600" cy="24384000"/>
              <a:chOff x="0" y="0"/>
              <a:chExt cx="171725" cy="305289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1725" cy="3052893"/>
              </a:xfrm>
              <a:custGeom>
                <a:avLst/>
                <a:gdLst/>
                <a:ahLst/>
                <a:cxnLst/>
                <a:rect l="l" t="t" r="r" b="b"/>
                <a:pathLst>
                  <a:path w="171725" h="3052893">
                    <a:moveTo>
                      <a:pt x="0" y="0"/>
                    </a:moveTo>
                    <a:lnTo>
                      <a:pt x="171725" y="0"/>
                    </a:lnTo>
                    <a:lnTo>
                      <a:pt x="171725" y="3052893"/>
                    </a:lnTo>
                    <a:lnTo>
                      <a:pt x="0" y="305289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71725" cy="309099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1371600" cy="24384000"/>
            </a:xfrm>
            <a:custGeom>
              <a:avLst/>
              <a:gdLst/>
              <a:ahLst/>
              <a:cxnLst/>
              <a:rect l="l" t="t" r="r" b="b"/>
              <a:pathLst>
                <a:path w="1371600" h="24384000">
                  <a:moveTo>
                    <a:pt x="0" y="0"/>
                  </a:moveTo>
                  <a:lnTo>
                    <a:pt x="1371600" y="0"/>
                  </a:lnTo>
                  <a:lnTo>
                    <a:pt x="13716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38822" r="-126651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8560547" y="559547"/>
            <a:ext cx="1166905" cy="18288000"/>
            <a:chOff x="0" y="0"/>
            <a:chExt cx="1555874" cy="243840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555874" cy="24384000"/>
              <a:chOff x="0" y="0"/>
              <a:chExt cx="194796" cy="30528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4796" cy="3052893"/>
              </a:xfrm>
              <a:custGeom>
                <a:avLst/>
                <a:gdLst/>
                <a:ahLst/>
                <a:cxnLst/>
                <a:rect l="l" t="t" r="r" b="b"/>
                <a:pathLst>
                  <a:path w="194796" h="3052893">
                    <a:moveTo>
                      <a:pt x="0" y="0"/>
                    </a:moveTo>
                    <a:lnTo>
                      <a:pt x="194796" y="0"/>
                    </a:lnTo>
                    <a:lnTo>
                      <a:pt x="194796" y="3052893"/>
                    </a:lnTo>
                    <a:lnTo>
                      <a:pt x="0" y="305289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94796" cy="309099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555874" cy="24384000"/>
            </a:xfrm>
            <a:custGeom>
              <a:avLst/>
              <a:gdLst/>
              <a:ahLst/>
              <a:cxnLst/>
              <a:rect l="l" t="t" r="r" b="b"/>
              <a:pathLst>
                <a:path w="1555874" h="24384000">
                  <a:moveTo>
                    <a:pt x="0" y="0"/>
                  </a:moveTo>
                  <a:lnTo>
                    <a:pt x="1555874" y="0"/>
                  </a:lnTo>
                  <a:lnTo>
                    <a:pt x="1555874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91427" r="-1110588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81825" y="2623124"/>
            <a:ext cx="8234343" cy="7211515"/>
            <a:chOff x="0" y="0"/>
            <a:chExt cx="10979125" cy="961535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658106"/>
              <a:ext cx="9789737" cy="4957247"/>
              <a:chOff x="0" y="0"/>
              <a:chExt cx="1546886" cy="7833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46886" cy="783300"/>
              </a:xfrm>
              <a:custGeom>
                <a:avLst/>
                <a:gdLst/>
                <a:ahLst/>
                <a:cxnLst/>
                <a:rect l="l" t="t" r="r" b="b"/>
                <a:pathLst>
                  <a:path w="1546886" h="783300">
                    <a:moveTo>
                      <a:pt x="0" y="0"/>
                    </a:moveTo>
                    <a:lnTo>
                      <a:pt x="1546886" y="0"/>
                    </a:lnTo>
                    <a:lnTo>
                      <a:pt x="1546886" y="783300"/>
                    </a:lnTo>
                    <a:lnTo>
                      <a:pt x="0" y="7833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546886" cy="830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4658106"/>
              <a:ext cx="10419551" cy="4632359"/>
            </a:xfrm>
            <a:custGeom>
              <a:avLst/>
              <a:gdLst/>
              <a:ahLst/>
              <a:cxnLst/>
              <a:rect l="l" t="t" r="r" b="b"/>
              <a:pathLst>
                <a:path w="10419551" h="4632359">
                  <a:moveTo>
                    <a:pt x="0" y="0"/>
                  </a:moveTo>
                  <a:lnTo>
                    <a:pt x="10419551" y="0"/>
                  </a:lnTo>
                  <a:lnTo>
                    <a:pt x="10419551" y="4632359"/>
                  </a:lnTo>
                  <a:lnTo>
                    <a:pt x="0" y="4632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459331" y="8164519"/>
              <a:ext cx="4382332" cy="1265142"/>
              <a:chOff x="0" y="0"/>
              <a:chExt cx="563699" cy="16273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63699" cy="162735"/>
              </a:xfrm>
              <a:custGeom>
                <a:avLst/>
                <a:gdLst/>
                <a:ahLst/>
                <a:cxnLst/>
                <a:rect l="l" t="t" r="r" b="b"/>
                <a:pathLst>
                  <a:path w="563699" h="162735">
                    <a:moveTo>
                      <a:pt x="0" y="0"/>
                    </a:moveTo>
                    <a:lnTo>
                      <a:pt x="563699" y="0"/>
                    </a:lnTo>
                    <a:lnTo>
                      <a:pt x="563699" y="162735"/>
                    </a:lnTo>
                    <a:lnTo>
                      <a:pt x="0" y="16273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1A1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563699" cy="210360"/>
              </a:xfrm>
              <a:prstGeom prst="rect">
                <a:avLst/>
              </a:prstGeom>
            </p:spPr>
            <p:txBody>
              <a:bodyPr lIns="38077" tIns="38077" rIns="38077" bIns="38077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931569" y="0"/>
              <a:ext cx="5047555" cy="4420530"/>
            </a:xfrm>
            <a:custGeom>
              <a:avLst/>
              <a:gdLst/>
              <a:ahLst/>
              <a:cxnLst/>
              <a:rect l="l" t="t" r="r" b="b"/>
              <a:pathLst>
                <a:path w="5047555" h="4420530">
                  <a:moveTo>
                    <a:pt x="0" y="0"/>
                  </a:moveTo>
                  <a:lnTo>
                    <a:pt x="5047556" y="0"/>
                  </a:lnTo>
                  <a:lnTo>
                    <a:pt x="5047556" y="4420530"/>
                  </a:lnTo>
                  <a:lnTo>
                    <a:pt x="0" y="4420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8438104" y="-8380155"/>
            <a:ext cx="1411791" cy="18288000"/>
            <a:chOff x="0" y="0"/>
            <a:chExt cx="1882388" cy="2438400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882388" cy="24384000"/>
              <a:chOff x="0" y="0"/>
              <a:chExt cx="235676" cy="30528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5676" cy="3052893"/>
              </a:xfrm>
              <a:custGeom>
                <a:avLst/>
                <a:gdLst/>
                <a:ahLst/>
                <a:cxnLst/>
                <a:rect l="l" t="t" r="r" b="b"/>
                <a:pathLst>
                  <a:path w="235676" h="3052893">
                    <a:moveTo>
                      <a:pt x="0" y="0"/>
                    </a:moveTo>
                    <a:lnTo>
                      <a:pt x="235676" y="0"/>
                    </a:lnTo>
                    <a:lnTo>
                      <a:pt x="235676" y="3052893"/>
                    </a:lnTo>
                    <a:lnTo>
                      <a:pt x="0" y="305289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35676" cy="309099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1882388" cy="24384000"/>
            </a:xfrm>
            <a:custGeom>
              <a:avLst/>
              <a:gdLst/>
              <a:ahLst/>
              <a:cxnLst/>
              <a:rect l="l" t="t" r="r" b="b"/>
              <a:pathLst>
                <a:path w="1882388" h="24384000">
                  <a:moveTo>
                    <a:pt x="0" y="0"/>
                  </a:moveTo>
                  <a:lnTo>
                    <a:pt x="1882388" y="0"/>
                  </a:lnTo>
                  <a:lnTo>
                    <a:pt x="188238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72017" r="-90927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1990"/>
            <a:ext cx="1769967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Predictivo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12471" y="2118579"/>
            <a:ext cx="11486526" cy="6049843"/>
          </a:xfrm>
          <a:custGeom>
            <a:avLst/>
            <a:gdLst/>
            <a:ahLst/>
            <a:cxnLst/>
            <a:rect l="l" t="t" r="r" b="b"/>
            <a:pathLst>
              <a:path w="11486526" h="6049843">
                <a:moveTo>
                  <a:pt x="0" y="0"/>
                </a:moveTo>
                <a:lnTo>
                  <a:pt x="11486526" y="0"/>
                </a:lnTo>
                <a:lnTo>
                  <a:pt x="11486526" y="6049842"/>
                </a:lnTo>
                <a:lnTo>
                  <a:pt x="0" y="6049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7179239" y="57949"/>
            <a:ext cx="1108761" cy="1411791"/>
          </a:xfrm>
          <a:custGeom>
            <a:avLst/>
            <a:gdLst/>
            <a:ahLst/>
            <a:cxnLst/>
            <a:rect l="l" t="t" r="r" b="b"/>
            <a:pathLst>
              <a:path w="1108761" h="1411791">
                <a:moveTo>
                  <a:pt x="0" y="0"/>
                </a:moveTo>
                <a:lnTo>
                  <a:pt x="1108761" y="0"/>
                </a:lnTo>
                <a:lnTo>
                  <a:pt x="1108761" y="1411791"/>
                </a:lnTo>
                <a:lnTo>
                  <a:pt x="0" y="1411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8604442" cy="9305858"/>
            <a:chOff x="0" y="0"/>
            <a:chExt cx="2616338" cy="282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6338" cy="2829616"/>
            </a:xfrm>
            <a:custGeom>
              <a:avLst/>
              <a:gdLst/>
              <a:ahLst/>
              <a:cxnLst/>
              <a:rect l="l" t="t" r="r" b="b"/>
              <a:pathLst>
                <a:path w="2616338" h="2829616">
                  <a:moveTo>
                    <a:pt x="0" y="0"/>
                  </a:moveTo>
                  <a:lnTo>
                    <a:pt x="2616338" y="0"/>
                  </a:lnTo>
                  <a:lnTo>
                    <a:pt x="2616338" y="2829616"/>
                  </a:lnTo>
                  <a:lnTo>
                    <a:pt x="0" y="2829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16338" cy="2867716"/>
            </a:xfrm>
            <a:prstGeom prst="rect">
              <a:avLst/>
            </a:prstGeom>
          </p:spPr>
          <p:txBody>
            <a:bodyPr lIns="37095" tIns="37095" rIns="37095" bIns="370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9558" y="490571"/>
            <a:ext cx="8604442" cy="9305858"/>
          </a:xfrm>
          <a:custGeom>
            <a:avLst/>
            <a:gdLst/>
            <a:ahLst/>
            <a:cxnLst/>
            <a:rect l="l" t="t" r="r" b="b"/>
            <a:pathLst>
              <a:path w="8604442" h="9305858">
                <a:moveTo>
                  <a:pt x="0" y="0"/>
                </a:moveTo>
                <a:lnTo>
                  <a:pt x="8604442" y="0"/>
                </a:lnTo>
                <a:lnTo>
                  <a:pt x="8604442" y="9305858"/>
                </a:lnTo>
                <a:lnTo>
                  <a:pt x="0" y="9305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74" r="-30090" b="-657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806258" y="5297098"/>
            <a:ext cx="7882301" cy="3917232"/>
            <a:chOff x="0" y="0"/>
            <a:chExt cx="2075997" cy="1031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5997" cy="1031699"/>
            </a:xfrm>
            <a:custGeom>
              <a:avLst/>
              <a:gdLst/>
              <a:ahLst/>
              <a:cxnLst/>
              <a:rect l="l" t="t" r="r" b="b"/>
              <a:pathLst>
                <a:path w="2075997" h="1031699">
                  <a:moveTo>
                    <a:pt x="0" y="0"/>
                  </a:moveTo>
                  <a:lnTo>
                    <a:pt x="2075997" y="0"/>
                  </a:lnTo>
                  <a:lnTo>
                    <a:pt x="2075997" y="1031699"/>
                  </a:lnTo>
                  <a:lnTo>
                    <a:pt x="0" y="103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75997" cy="1079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481095" y="804518"/>
            <a:ext cx="7005658" cy="2302786"/>
          </a:xfrm>
          <a:custGeom>
            <a:avLst/>
            <a:gdLst/>
            <a:ahLst/>
            <a:cxnLst/>
            <a:rect l="l" t="t" r="r" b="b"/>
            <a:pathLst>
              <a:path w="7005658" h="2302786">
                <a:moveTo>
                  <a:pt x="0" y="0"/>
                </a:moveTo>
                <a:lnTo>
                  <a:pt x="7005658" y="0"/>
                </a:lnTo>
                <a:lnTo>
                  <a:pt x="7005658" y="2302785"/>
                </a:lnTo>
                <a:lnTo>
                  <a:pt x="0" y="2302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271016" y="3637207"/>
            <a:ext cx="7005658" cy="2346473"/>
          </a:xfrm>
          <a:custGeom>
            <a:avLst/>
            <a:gdLst/>
            <a:ahLst/>
            <a:cxnLst/>
            <a:rect l="l" t="t" r="r" b="b"/>
            <a:pathLst>
              <a:path w="7005658" h="2346473">
                <a:moveTo>
                  <a:pt x="0" y="0"/>
                </a:moveTo>
                <a:lnTo>
                  <a:pt x="7005658" y="0"/>
                </a:lnTo>
                <a:lnTo>
                  <a:pt x="7005658" y="2346473"/>
                </a:lnTo>
                <a:lnTo>
                  <a:pt x="0" y="2346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787035" y="4040532"/>
            <a:ext cx="5442033" cy="64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y: Edad Cerebral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7035" y="4173882"/>
            <a:ext cx="192553" cy="121486"/>
            <a:chOff x="0" y="0"/>
            <a:chExt cx="256738" cy="161981"/>
          </a:xfrm>
        </p:grpSpPr>
        <p:sp>
          <p:nvSpPr>
            <p:cNvPr id="13" name="AutoShape 13"/>
            <p:cNvSpPr/>
            <p:nvPr/>
          </p:nvSpPr>
          <p:spPr>
            <a:xfrm flipV="1">
              <a:off x="14750" y="13728"/>
              <a:ext cx="124623" cy="133897"/>
            </a:xfrm>
            <a:prstGeom prst="line">
              <a:avLst/>
            </a:prstGeom>
            <a:ln w="403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AutoShape 14"/>
            <p:cNvSpPr/>
            <p:nvPr/>
          </p:nvSpPr>
          <p:spPr>
            <a:xfrm flipH="1" flipV="1">
              <a:off x="109148" y="16189"/>
              <a:ext cx="133451" cy="131436"/>
            </a:xfrm>
            <a:prstGeom prst="line">
              <a:avLst/>
            </a:prstGeom>
            <a:ln w="403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71016" y="6768370"/>
            <a:ext cx="7403331" cy="2073762"/>
          </a:xfrm>
          <a:custGeom>
            <a:avLst/>
            <a:gdLst/>
            <a:ahLst/>
            <a:cxnLst/>
            <a:rect l="l" t="t" r="r" b="b"/>
            <a:pathLst>
              <a:path w="7403331" h="2073762">
                <a:moveTo>
                  <a:pt x="0" y="0"/>
                </a:moveTo>
                <a:lnTo>
                  <a:pt x="7403330" y="0"/>
                </a:lnTo>
                <a:lnTo>
                  <a:pt x="7403330" y="2073762"/>
                </a:lnTo>
                <a:lnTo>
                  <a:pt x="0" y="207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947965" y="5297098"/>
            <a:ext cx="7520930" cy="3961202"/>
          </a:xfrm>
          <a:custGeom>
            <a:avLst/>
            <a:gdLst/>
            <a:ahLst/>
            <a:cxnLst/>
            <a:rect l="l" t="t" r="r" b="b"/>
            <a:pathLst>
              <a:path w="7520930" h="3961202">
                <a:moveTo>
                  <a:pt x="0" y="0"/>
                </a:moveTo>
                <a:lnTo>
                  <a:pt x="7520930" y="0"/>
                </a:lnTo>
                <a:lnTo>
                  <a:pt x="7520930" y="3961202"/>
                </a:lnTo>
                <a:lnTo>
                  <a:pt x="0" y="396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624529" y="681914"/>
            <a:ext cx="6346287" cy="74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9"/>
              </a:lnSpc>
            </a:pPr>
            <a:r>
              <a:rPr lang="en-US" sz="459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Métricas de Evaluación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6258" y="3569362"/>
            <a:ext cx="6262101" cy="60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y: Edad Cronológica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6258" y="1646041"/>
            <a:ext cx="6714300" cy="1461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9"/>
              </a:lnSpc>
            </a:pPr>
            <a:r>
              <a:rPr lang="en-US" sz="3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MSE: Error Cuadrático Medio</a:t>
            </a:r>
          </a:p>
          <a:p>
            <a:pPr algn="l">
              <a:lnSpc>
                <a:spcPts val="3689"/>
              </a:lnSpc>
            </a:pPr>
            <a:r>
              <a:rPr lang="en-US" sz="3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MAE: Error Absoluto Medio</a:t>
            </a:r>
          </a:p>
          <a:p>
            <a:pPr marL="0" lvl="0" indent="0" algn="l">
              <a:lnSpc>
                <a:spcPts val="3689"/>
              </a:lnSpc>
            </a:pPr>
            <a:r>
              <a:rPr lang="en-US" sz="3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: Coeficiente de Determinación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2444" y="2491750"/>
            <a:ext cx="129022" cy="29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  <a:spcBef>
                <a:spcPct val="0"/>
              </a:spcBef>
            </a:pPr>
            <a:r>
              <a:rPr lang="en-US" sz="17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0354" y="-6413326"/>
            <a:ext cx="2227292" cy="17111343"/>
            <a:chOff x="0" y="0"/>
            <a:chExt cx="2969723" cy="2281512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9723" cy="22815125"/>
              <a:chOff x="0" y="0"/>
              <a:chExt cx="371811" cy="285646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811" cy="2856469"/>
              </a:xfrm>
              <a:custGeom>
                <a:avLst/>
                <a:gdLst/>
                <a:ahLst/>
                <a:cxnLst/>
                <a:rect l="l" t="t" r="r" b="b"/>
                <a:pathLst>
                  <a:path w="371811" h="2856469">
                    <a:moveTo>
                      <a:pt x="0" y="0"/>
                    </a:moveTo>
                    <a:lnTo>
                      <a:pt x="371811" y="0"/>
                    </a:lnTo>
                    <a:lnTo>
                      <a:pt x="371811" y="2856469"/>
                    </a:lnTo>
                    <a:lnTo>
                      <a:pt x="0" y="285646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811" cy="2894569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9723" cy="22815125"/>
            </a:xfrm>
            <a:custGeom>
              <a:avLst/>
              <a:gdLst/>
              <a:ahLst/>
              <a:cxnLst/>
              <a:rect l="l" t="t" r="r" b="b"/>
              <a:pathLst>
                <a:path w="2969723" h="22815125">
                  <a:moveTo>
                    <a:pt x="0" y="0"/>
                  </a:moveTo>
                  <a:lnTo>
                    <a:pt x="2969723" y="0"/>
                  </a:lnTo>
                  <a:lnTo>
                    <a:pt x="2969723" y="22815125"/>
                  </a:lnTo>
                  <a:lnTo>
                    <a:pt x="0" y="2281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2673" r="-518924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65770" y="3731385"/>
            <a:ext cx="13808357" cy="552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Estimación de la edad biológica cerebral vs la edad cronológica.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Evaluación de los distintos algoritmos de aprendizaje de máquina para estimación de la edad biológica cerebral.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Identificar las características más relevantes en la estimación de edad cerebral.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6602" y="1047562"/>
            <a:ext cx="4934795" cy="181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56"/>
              </a:lnSpc>
              <a:spcBef>
                <a:spcPct val="0"/>
              </a:spcBef>
            </a:pPr>
            <a:r>
              <a:rPr lang="en-US" sz="95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</a:p>
        </p:txBody>
      </p:sp>
      <p:sp>
        <p:nvSpPr>
          <p:cNvPr id="9" name="Freeform 9"/>
          <p:cNvSpPr/>
          <p:nvPr/>
        </p:nvSpPr>
        <p:spPr>
          <a:xfrm>
            <a:off x="15950451" y="1028700"/>
            <a:ext cx="1749221" cy="2227292"/>
          </a:xfrm>
          <a:custGeom>
            <a:avLst/>
            <a:gdLst/>
            <a:ahLst/>
            <a:cxnLst/>
            <a:rect l="l" t="t" r="r" b="b"/>
            <a:pathLst>
              <a:path w="1749221" h="2227292">
                <a:moveTo>
                  <a:pt x="0" y="0"/>
                </a:moveTo>
                <a:lnTo>
                  <a:pt x="1749221" y="0"/>
                </a:lnTo>
                <a:lnTo>
                  <a:pt x="1749221" y="2227292"/>
                </a:lnTo>
                <a:lnTo>
                  <a:pt x="0" y="2227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45285" y="490571"/>
            <a:ext cx="6314351" cy="9305858"/>
            <a:chOff x="0" y="0"/>
            <a:chExt cx="8419134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419134" cy="12407810"/>
              <a:chOff x="0" y="0"/>
              <a:chExt cx="1919994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9993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919993" h="2829616">
                    <a:moveTo>
                      <a:pt x="0" y="0"/>
                    </a:moveTo>
                    <a:lnTo>
                      <a:pt x="1919993" y="0"/>
                    </a:lnTo>
                    <a:lnTo>
                      <a:pt x="1919993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19994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8419134" cy="12407810"/>
            </a:xfrm>
            <a:custGeom>
              <a:avLst/>
              <a:gdLst/>
              <a:ahLst/>
              <a:cxnLst/>
              <a:rect l="l" t="t" r="r" b="b"/>
              <a:pathLst>
                <a:path w="8419134" h="12407810">
                  <a:moveTo>
                    <a:pt x="0" y="0"/>
                  </a:moveTo>
                  <a:lnTo>
                    <a:pt x="8419134" y="0"/>
                  </a:lnTo>
                  <a:lnTo>
                    <a:pt x="8419134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161" r="-59137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442602" y="490571"/>
            <a:ext cx="7843837" cy="8229600"/>
          </a:xfrm>
          <a:custGeom>
            <a:avLst/>
            <a:gdLst/>
            <a:ahLst/>
            <a:cxnLst/>
            <a:rect l="l" t="t" r="r" b="b"/>
            <a:pathLst>
              <a:path w="7843837" h="8229600">
                <a:moveTo>
                  <a:pt x="0" y="0"/>
                </a:moveTo>
                <a:lnTo>
                  <a:pt x="7843838" y="0"/>
                </a:lnTo>
                <a:lnTo>
                  <a:pt x="78438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2366267" y="9027311"/>
            <a:ext cx="6920173" cy="1044260"/>
          </a:xfrm>
          <a:custGeom>
            <a:avLst/>
            <a:gdLst/>
            <a:ahLst/>
            <a:cxnLst/>
            <a:rect l="l" t="t" r="r" b="b"/>
            <a:pathLst>
              <a:path w="6920173" h="1044260">
                <a:moveTo>
                  <a:pt x="0" y="0"/>
                </a:moveTo>
                <a:lnTo>
                  <a:pt x="6920173" y="0"/>
                </a:lnTo>
                <a:lnTo>
                  <a:pt x="6920173" y="1044260"/>
                </a:lnTo>
                <a:lnTo>
                  <a:pt x="0" y="1044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1599230" y="1540321"/>
            <a:ext cx="5806462" cy="6130101"/>
          </a:xfrm>
          <a:custGeom>
            <a:avLst/>
            <a:gdLst/>
            <a:ahLst/>
            <a:cxnLst/>
            <a:rect l="l" t="t" r="r" b="b"/>
            <a:pathLst>
              <a:path w="5806462" h="6130101">
                <a:moveTo>
                  <a:pt x="0" y="0"/>
                </a:moveTo>
                <a:lnTo>
                  <a:pt x="5806462" y="0"/>
                </a:lnTo>
                <a:lnTo>
                  <a:pt x="5806462" y="6130101"/>
                </a:lnTo>
                <a:lnTo>
                  <a:pt x="0" y="6130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1599230" y="582930"/>
            <a:ext cx="5806462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con 1 característica: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45285" y="490571"/>
            <a:ext cx="6314351" cy="9305858"/>
            <a:chOff x="0" y="0"/>
            <a:chExt cx="8419134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419134" cy="12407810"/>
              <a:chOff x="0" y="0"/>
              <a:chExt cx="1919994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9993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919993" h="2829616">
                    <a:moveTo>
                      <a:pt x="0" y="0"/>
                    </a:moveTo>
                    <a:lnTo>
                      <a:pt x="1919993" y="0"/>
                    </a:lnTo>
                    <a:lnTo>
                      <a:pt x="1919993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19994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8419134" cy="12407810"/>
            </a:xfrm>
            <a:custGeom>
              <a:avLst/>
              <a:gdLst/>
              <a:ahLst/>
              <a:cxnLst/>
              <a:rect l="l" t="t" r="r" b="b"/>
              <a:pathLst>
                <a:path w="8419134" h="12407810">
                  <a:moveTo>
                    <a:pt x="0" y="0"/>
                  </a:moveTo>
                  <a:lnTo>
                    <a:pt x="8419134" y="0"/>
                  </a:lnTo>
                  <a:lnTo>
                    <a:pt x="8419134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161" r="-59137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375039" y="8940821"/>
            <a:ext cx="10633173" cy="634958"/>
          </a:xfrm>
          <a:custGeom>
            <a:avLst/>
            <a:gdLst/>
            <a:ahLst/>
            <a:cxnLst/>
            <a:rect l="l" t="t" r="r" b="b"/>
            <a:pathLst>
              <a:path w="10633173" h="634958">
                <a:moveTo>
                  <a:pt x="0" y="0"/>
                </a:moveTo>
                <a:lnTo>
                  <a:pt x="10633173" y="0"/>
                </a:lnTo>
                <a:lnTo>
                  <a:pt x="10633173" y="634958"/>
                </a:lnTo>
                <a:lnTo>
                  <a:pt x="0" y="63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380832" y="340279"/>
            <a:ext cx="8396572" cy="8411024"/>
          </a:xfrm>
          <a:custGeom>
            <a:avLst/>
            <a:gdLst/>
            <a:ahLst/>
            <a:cxnLst/>
            <a:rect l="l" t="t" r="r" b="b"/>
            <a:pathLst>
              <a:path w="8396572" h="8411024">
                <a:moveTo>
                  <a:pt x="0" y="0"/>
                </a:moveTo>
                <a:lnTo>
                  <a:pt x="8396571" y="0"/>
                </a:lnTo>
                <a:lnTo>
                  <a:pt x="8396571" y="8411024"/>
                </a:lnTo>
                <a:lnTo>
                  <a:pt x="0" y="8411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1584983" y="1486595"/>
            <a:ext cx="5834955" cy="6160182"/>
          </a:xfrm>
          <a:custGeom>
            <a:avLst/>
            <a:gdLst/>
            <a:ahLst/>
            <a:cxnLst/>
            <a:rect l="l" t="t" r="r" b="b"/>
            <a:pathLst>
              <a:path w="5834955" h="6160182">
                <a:moveTo>
                  <a:pt x="0" y="0"/>
                </a:moveTo>
                <a:lnTo>
                  <a:pt x="5834955" y="0"/>
                </a:lnTo>
                <a:lnTo>
                  <a:pt x="5834955" y="6160183"/>
                </a:lnTo>
                <a:lnTo>
                  <a:pt x="0" y="6160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 rot="60000">
            <a:off x="11701034" y="7919250"/>
            <a:ext cx="5211782" cy="161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7"/>
              </a:lnSpc>
            </a:pPr>
            <a:r>
              <a:rPr lang="en-US" sz="296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con 72 características:</a:t>
            </a:r>
          </a:p>
          <a:p>
            <a:pPr algn="l">
              <a:lnSpc>
                <a:spcPts val="4157"/>
              </a:lnSpc>
            </a:pPr>
            <a:r>
              <a:rPr lang="en-US" sz="296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R2=0.24</a:t>
            </a:r>
          </a:p>
          <a:p>
            <a:pPr marL="0" lvl="0" indent="0" algn="l">
              <a:lnSpc>
                <a:spcPts val="4157"/>
              </a:lnSpc>
            </a:pPr>
            <a:r>
              <a:rPr lang="en-US" sz="296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MAE=14.57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84983" y="592455"/>
            <a:ext cx="5834955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con 2 características: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59636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438756" y="-7871272"/>
            <a:ext cx="1410488" cy="17437545"/>
            <a:chOff x="0" y="0"/>
            <a:chExt cx="1880650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80650" cy="23250060"/>
              <a:chOff x="0" y="0"/>
              <a:chExt cx="235459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5459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235459" h="2910923">
                    <a:moveTo>
                      <a:pt x="0" y="0"/>
                    </a:moveTo>
                    <a:lnTo>
                      <a:pt x="235459" y="0"/>
                    </a:lnTo>
                    <a:lnTo>
                      <a:pt x="235459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35459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880650" cy="23250060"/>
            </a:xfrm>
            <a:custGeom>
              <a:avLst/>
              <a:gdLst/>
              <a:ahLst/>
              <a:cxnLst/>
              <a:rect l="l" t="t" r="r" b="b"/>
              <a:pathLst>
                <a:path w="1880650" h="23250060">
                  <a:moveTo>
                    <a:pt x="0" y="0"/>
                  </a:moveTo>
                  <a:lnTo>
                    <a:pt x="1880650" y="0"/>
                  </a:lnTo>
                  <a:lnTo>
                    <a:pt x="1880650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02579" r="-86551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94164" y="1260559"/>
            <a:ext cx="17143969" cy="9026441"/>
          </a:xfrm>
          <a:custGeom>
            <a:avLst/>
            <a:gdLst/>
            <a:ahLst/>
            <a:cxnLst/>
            <a:rect l="l" t="t" r="r" b="b"/>
            <a:pathLst>
              <a:path w="17143969" h="9026441">
                <a:moveTo>
                  <a:pt x="0" y="0"/>
                </a:moveTo>
                <a:lnTo>
                  <a:pt x="17143969" y="0"/>
                </a:lnTo>
                <a:lnTo>
                  <a:pt x="17143969" y="9026441"/>
                </a:lnTo>
                <a:lnTo>
                  <a:pt x="0" y="9026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108157" y="41056"/>
            <a:ext cx="14071687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de Regresión</a:t>
            </a:r>
          </a:p>
        </p:txBody>
      </p:sp>
      <p:sp>
        <p:nvSpPr>
          <p:cNvPr id="9" name="Freeform 9"/>
          <p:cNvSpPr/>
          <p:nvPr/>
        </p:nvSpPr>
        <p:spPr>
          <a:xfrm>
            <a:off x="16755035" y="142257"/>
            <a:ext cx="1107737" cy="1410488"/>
          </a:xfrm>
          <a:custGeom>
            <a:avLst/>
            <a:gdLst/>
            <a:ahLst/>
            <a:cxnLst/>
            <a:rect l="l" t="t" r="r" b="b"/>
            <a:pathLst>
              <a:path w="1107737" h="1410488">
                <a:moveTo>
                  <a:pt x="0" y="0"/>
                </a:moveTo>
                <a:lnTo>
                  <a:pt x="1107737" y="0"/>
                </a:lnTo>
                <a:lnTo>
                  <a:pt x="1107737" y="1410487"/>
                </a:lnTo>
                <a:lnTo>
                  <a:pt x="0" y="1410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644579" y="2915365"/>
            <a:ext cx="13553480" cy="6764441"/>
          </a:xfrm>
          <a:custGeom>
            <a:avLst/>
            <a:gdLst/>
            <a:ahLst/>
            <a:cxnLst/>
            <a:rect l="l" t="t" r="r" b="b"/>
            <a:pathLst>
              <a:path w="13553480" h="6764441">
                <a:moveTo>
                  <a:pt x="0" y="0"/>
                </a:moveTo>
                <a:lnTo>
                  <a:pt x="13553480" y="0"/>
                </a:lnTo>
                <a:lnTo>
                  <a:pt x="13553480" y="6764441"/>
                </a:lnTo>
                <a:lnTo>
                  <a:pt x="0" y="6764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3000615" y="752475"/>
            <a:ext cx="12286770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División de los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84311" y="4949846"/>
            <a:ext cx="881874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5284" y="4949846"/>
            <a:ext cx="881874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80%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98059" y="397909"/>
            <a:ext cx="1664714" cy="2119688"/>
          </a:xfrm>
          <a:custGeom>
            <a:avLst/>
            <a:gdLst/>
            <a:ahLst/>
            <a:cxnLst/>
            <a:rect l="l" t="t" r="r" b="b"/>
            <a:pathLst>
              <a:path w="1664714" h="2119688">
                <a:moveTo>
                  <a:pt x="0" y="0"/>
                </a:moveTo>
                <a:lnTo>
                  <a:pt x="1664713" y="0"/>
                </a:lnTo>
                <a:lnTo>
                  <a:pt x="1664713" y="2119688"/>
                </a:lnTo>
                <a:lnTo>
                  <a:pt x="0" y="211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272924" y="2864069"/>
            <a:ext cx="15986376" cy="6860820"/>
          </a:xfrm>
          <a:custGeom>
            <a:avLst/>
            <a:gdLst/>
            <a:ahLst/>
            <a:cxnLst/>
            <a:rect l="l" t="t" r="r" b="b"/>
            <a:pathLst>
              <a:path w="15986376" h="6860820">
                <a:moveTo>
                  <a:pt x="0" y="0"/>
                </a:moveTo>
                <a:lnTo>
                  <a:pt x="15986376" y="0"/>
                </a:lnTo>
                <a:lnTo>
                  <a:pt x="15986376" y="6860820"/>
                </a:lnTo>
                <a:lnTo>
                  <a:pt x="0" y="6860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885174" y="704006"/>
            <a:ext cx="1251765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Búsqueda de Hiperparámetros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924" y="9580916"/>
            <a:ext cx="4375727" cy="70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skopt.BayesSearchCV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953184" y="8611307"/>
            <a:ext cx="1695468" cy="64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10k-Fold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9316" y="9464814"/>
            <a:ext cx="2352161" cy="64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n-iteraciones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4420851"/>
            <a:ext cx="7821136" cy="3428265"/>
          </a:xfrm>
          <a:custGeom>
            <a:avLst/>
            <a:gdLst/>
            <a:ahLst/>
            <a:cxnLst/>
            <a:rect l="l" t="t" r="r" b="b"/>
            <a:pathLst>
              <a:path w="7821136" h="3428265">
                <a:moveTo>
                  <a:pt x="0" y="0"/>
                </a:moveTo>
                <a:lnTo>
                  <a:pt x="7821136" y="0"/>
                </a:lnTo>
                <a:lnTo>
                  <a:pt x="7821136" y="3428265"/>
                </a:lnTo>
                <a:lnTo>
                  <a:pt x="0" y="342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874456" y="2909857"/>
            <a:ext cx="7384844" cy="6988047"/>
          </a:xfrm>
          <a:custGeom>
            <a:avLst/>
            <a:gdLst/>
            <a:ahLst/>
            <a:cxnLst/>
            <a:rect l="l" t="t" r="r" b="b"/>
            <a:pathLst>
              <a:path w="7384844" h="6988047">
                <a:moveTo>
                  <a:pt x="0" y="0"/>
                </a:moveTo>
                <a:lnTo>
                  <a:pt x="7384844" y="0"/>
                </a:lnTo>
                <a:lnTo>
                  <a:pt x="7384844" y="6988047"/>
                </a:lnTo>
                <a:lnTo>
                  <a:pt x="0" y="6988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282804" y="752475"/>
            <a:ext cx="1172239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Selección de Hiperparámetros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820011"/>
            <a:ext cx="16834072" cy="6579317"/>
          </a:xfrm>
          <a:custGeom>
            <a:avLst/>
            <a:gdLst/>
            <a:ahLst/>
            <a:cxnLst/>
            <a:rect l="l" t="t" r="r" b="b"/>
            <a:pathLst>
              <a:path w="16834072" h="6579317">
                <a:moveTo>
                  <a:pt x="0" y="0"/>
                </a:moveTo>
                <a:lnTo>
                  <a:pt x="16834072" y="0"/>
                </a:lnTo>
                <a:lnTo>
                  <a:pt x="16834072" y="6579316"/>
                </a:lnTo>
                <a:lnTo>
                  <a:pt x="0" y="657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563597" y="752475"/>
            <a:ext cx="1213284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Entrenamiento del modelo</a:t>
            </a:r>
          </a:p>
        </p:txBody>
      </p:sp>
      <p:sp>
        <p:nvSpPr>
          <p:cNvPr id="9" name="Freeform 9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2853836" y="8611307"/>
            <a:ext cx="1695468" cy="64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10k-Fold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9144000" y="2722485"/>
            <a:ext cx="8718772" cy="7779828"/>
          </a:xfrm>
          <a:custGeom>
            <a:avLst/>
            <a:gdLst/>
            <a:ahLst/>
            <a:cxnLst/>
            <a:rect l="l" t="t" r="r" b="b"/>
            <a:pathLst>
              <a:path w="8718772" h="7779828">
                <a:moveTo>
                  <a:pt x="0" y="0"/>
                </a:moveTo>
                <a:lnTo>
                  <a:pt x="8718772" y="0"/>
                </a:lnTo>
                <a:lnTo>
                  <a:pt x="8718772" y="7779828"/>
                </a:lnTo>
                <a:lnTo>
                  <a:pt x="0" y="777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28700" y="2937799"/>
            <a:ext cx="7821136" cy="7349201"/>
          </a:xfrm>
          <a:custGeom>
            <a:avLst/>
            <a:gdLst/>
            <a:ahLst/>
            <a:cxnLst/>
            <a:rect l="l" t="t" r="r" b="b"/>
            <a:pathLst>
              <a:path w="7821136" h="7349201">
                <a:moveTo>
                  <a:pt x="0" y="0"/>
                </a:moveTo>
                <a:lnTo>
                  <a:pt x="7821136" y="0"/>
                </a:lnTo>
                <a:lnTo>
                  <a:pt x="7821136" y="7349201"/>
                </a:lnTo>
                <a:lnTo>
                  <a:pt x="0" y="7349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6455" b="-9871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961646" y="752475"/>
            <a:ext cx="1436470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Entrenamiento del modelo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63495" y="-7740358"/>
            <a:ext cx="1161010" cy="17437545"/>
            <a:chOff x="0" y="0"/>
            <a:chExt cx="1548014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48014" cy="23250060"/>
              <a:chOff x="0" y="0"/>
              <a:chExt cx="19381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81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193812" h="2910923">
                    <a:moveTo>
                      <a:pt x="0" y="0"/>
                    </a:moveTo>
                    <a:lnTo>
                      <a:pt x="193812" y="0"/>
                    </a:lnTo>
                    <a:lnTo>
                      <a:pt x="19381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381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548014" cy="23250060"/>
            </a:xfrm>
            <a:custGeom>
              <a:avLst/>
              <a:gdLst/>
              <a:ahLst/>
              <a:cxnLst/>
              <a:rect l="l" t="t" r="r" b="b"/>
              <a:pathLst>
                <a:path w="1548014" h="23250060">
                  <a:moveTo>
                    <a:pt x="0" y="0"/>
                  </a:moveTo>
                  <a:lnTo>
                    <a:pt x="1548014" y="0"/>
                  </a:lnTo>
                  <a:lnTo>
                    <a:pt x="1548014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14709" r="-106223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959151" y="6054796"/>
            <a:ext cx="10903621" cy="4017605"/>
          </a:xfrm>
          <a:custGeom>
            <a:avLst/>
            <a:gdLst/>
            <a:ahLst/>
            <a:cxnLst/>
            <a:rect l="l" t="t" r="r" b="b"/>
            <a:pathLst>
              <a:path w="10903621" h="4017605">
                <a:moveTo>
                  <a:pt x="0" y="0"/>
                </a:moveTo>
                <a:lnTo>
                  <a:pt x="10903621" y="0"/>
                </a:lnTo>
                <a:lnTo>
                  <a:pt x="10903621" y="4017605"/>
                </a:lnTo>
                <a:lnTo>
                  <a:pt x="0" y="4017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954" b="-2571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1507801" y="1729589"/>
            <a:ext cx="6354971" cy="4250572"/>
          </a:xfrm>
          <a:custGeom>
            <a:avLst/>
            <a:gdLst/>
            <a:ahLst/>
            <a:cxnLst/>
            <a:rect l="l" t="t" r="r" b="b"/>
            <a:pathLst>
              <a:path w="6354971" h="4250572">
                <a:moveTo>
                  <a:pt x="0" y="0"/>
                </a:moveTo>
                <a:lnTo>
                  <a:pt x="6354971" y="0"/>
                </a:lnTo>
                <a:lnTo>
                  <a:pt x="6354971" y="4250573"/>
                </a:lnTo>
                <a:lnTo>
                  <a:pt x="0" y="425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2" b="-17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254781" y="6054796"/>
            <a:ext cx="3600843" cy="3803007"/>
          </a:xfrm>
          <a:custGeom>
            <a:avLst/>
            <a:gdLst/>
            <a:ahLst/>
            <a:cxnLst/>
            <a:rect l="l" t="t" r="r" b="b"/>
            <a:pathLst>
              <a:path w="3600843" h="3803007">
                <a:moveTo>
                  <a:pt x="0" y="0"/>
                </a:moveTo>
                <a:lnTo>
                  <a:pt x="3600844" y="0"/>
                </a:lnTo>
                <a:lnTo>
                  <a:pt x="3600844" y="3803007"/>
                </a:lnTo>
                <a:lnTo>
                  <a:pt x="0" y="3803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982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425228" y="1616658"/>
            <a:ext cx="10860794" cy="4072798"/>
          </a:xfrm>
          <a:custGeom>
            <a:avLst/>
            <a:gdLst/>
            <a:ahLst/>
            <a:cxnLst/>
            <a:rect l="l" t="t" r="r" b="b"/>
            <a:pathLst>
              <a:path w="10860794" h="4072798">
                <a:moveTo>
                  <a:pt x="0" y="0"/>
                </a:moveTo>
                <a:lnTo>
                  <a:pt x="10860794" y="0"/>
                </a:lnTo>
                <a:lnTo>
                  <a:pt x="10860794" y="4072798"/>
                </a:lnTo>
                <a:lnTo>
                  <a:pt x="0" y="4072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10822" y="171970"/>
            <a:ext cx="16248478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Interpretación del Modelo: SHAP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589426" cy="9305858"/>
            <a:chOff x="0" y="0"/>
            <a:chExt cx="7452568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452568" cy="12407810"/>
              <a:chOff x="0" y="0"/>
              <a:chExt cx="1699567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99567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699567" h="2829616">
                    <a:moveTo>
                      <a:pt x="0" y="0"/>
                    </a:moveTo>
                    <a:lnTo>
                      <a:pt x="1699567" y="0"/>
                    </a:lnTo>
                    <a:lnTo>
                      <a:pt x="1699567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699567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7452568" cy="12407810"/>
            </a:xfrm>
            <a:custGeom>
              <a:avLst/>
              <a:gdLst/>
              <a:ahLst/>
              <a:cxnLst/>
              <a:rect l="l" t="t" r="r" b="b"/>
              <a:pathLst>
                <a:path w="7452568" h="12407810">
                  <a:moveTo>
                    <a:pt x="0" y="0"/>
                  </a:moveTo>
                  <a:lnTo>
                    <a:pt x="7452568" y="0"/>
                  </a:lnTo>
                  <a:lnTo>
                    <a:pt x="7452568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5619" r="-7329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128984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050815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972646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800862" y="4980766"/>
            <a:ext cx="3066817" cy="654797"/>
          </a:xfrm>
          <a:custGeom>
            <a:avLst/>
            <a:gdLst/>
            <a:ahLst/>
            <a:cxnLst/>
            <a:rect l="l" t="t" r="r" b="b"/>
            <a:pathLst>
              <a:path w="3066817" h="654797">
                <a:moveTo>
                  <a:pt x="0" y="0"/>
                </a:moveTo>
                <a:lnTo>
                  <a:pt x="3066817" y="0"/>
                </a:lnTo>
                <a:lnTo>
                  <a:pt x="3066817" y="654797"/>
                </a:lnTo>
                <a:lnTo>
                  <a:pt x="0" y="654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811924" y="2790023"/>
            <a:ext cx="5044694" cy="1375644"/>
          </a:xfrm>
          <a:custGeom>
            <a:avLst/>
            <a:gdLst/>
            <a:ahLst/>
            <a:cxnLst/>
            <a:rect l="l" t="t" r="r" b="b"/>
            <a:pathLst>
              <a:path w="5044694" h="1375644">
                <a:moveTo>
                  <a:pt x="0" y="0"/>
                </a:moveTo>
                <a:lnTo>
                  <a:pt x="5044694" y="0"/>
                </a:lnTo>
                <a:lnTo>
                  <a:pt x="5044694" y="1375644"/>
                </a:lnTo>
                <a:lnTo>
                  <a:pt x="0" y="137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43" t="-1458" r="-227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6726789" y="6045138"/>
            <a:ext cx="8138927" cy="1698873"/>
          </a:xfrm>
          <a:custGeom>
            <a:avLst/>
            <a:gdLst/>
            <a:ahLst/>
            <a:cxnLst/>
            <a:rect l="l" t="t" r="r" b="b"/>
            <a:pathLst>
              <a:path w="8138927" h="1698873">
                <a:moveTo>
                  <a:pt x="0" y="0"/>
                </a:moveTo>
                <a:lnTo>
                  <a:pt x="8138928" y="0"/>
                </a:lnTo>
                <a:lnTo>
                  <a:pt x="8138928" y="1698873"/>
                </a:lnTo>
                <a:lnTo>
                  <a:pt x="0" y="16988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460823" y="560333"/>
            <a:ext cx="3746897" cy="131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Support Vector </a:t>
            </a:r>
          </a:p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924" y="2119820"/>
            <a:ext cx="282247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Objetivo: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806" y="4218768"/>
            <a:ext cx="359290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de Predicción: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1924" y="5692713"/>
            <a:ext cx="281374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9806" y="6368987"/>
            <a:ext cx="3975172" cy="168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: 100</a:t>
            </a:r>
          </a:p>
          <a:p>
            <a:pPr algn="l">
              <a:lnSpc>
                <a:spcPts val="428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epsilon: 1</a:t>
            </a:r>
          </a:p>
          <a:p>
            <a:pPr algn="l">
              <a:lnSpc>
                <a:spcPts val="428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kernel: RBF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493223" y="-7670086"/>
            <a:ext cx="1301554" cy="17437545"/>
            <a:chOff x="0" y="0"/>
            <a:chExt cx="173540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35406" cy="23250060"/>
              <a:chOff x="0" y="0"/>
              <a:chExt cx="217274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7274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217274" h="2910923">
                    <a:moveTo>
                      <a:pt x="0" y="0"/>
                    </a:moveTo>
                    <a:lnTo>
                      <a:pt x="217274" y="0"/>
                    </a:lnTo>
                    <a:lnTo>
                      <a:pt x="217274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17274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735406" cy="23250060"/>
            </a:xfrm>
            <a:custGeom>
              <a:avLst/>
              <a:gdLst/>
              <a:ahLst/>
              <a:cxnLst/>
              <a:rect l="l" t="t" r="r" b="b"/>
              <a:pathLst>
                <a:path w="1735406" h="23250060">
                  <a:moveTo>
                    <a:pt x="0" y="0"/>
                  </a:moveTo>
                  <a:lnTo>
                    <a:pt x="1735406" y="0"/>
                  </a:lnTo>
                  <a:lnTo>
                    <a:pt x="173540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24153" r="-942134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20450" y="2669329"/>
            <a:ext cx="8115300" cy="6938676"/>
          </a:xfrm>
          <a:custGeom>
            <a:avLst/>
            <a:gdLst/>
            <a:ahLst/>
            <a:cxnLst/>
            <a:rect l="l" t="t" r="r" b="b"/>
            <a:pathLst>
              <a:path w="8115300" h="6938676">
                <a:moveTo>
                  <a:pt x="0" y="0"/>
                </a:moveTo>
                <a:lnTo>
                  <a:pt x="8115300" y="0"/>
                </a:lnTo>
                <a:lnTo>
                  <a:pt x="8115300" y="6938676"/>
                </a:lnTo>
                <a:lnTo>
                  <a:pt x="0" y="693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75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5894636" y="130072"/>
            <a:ext cx="6498729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</a:p>
        </p:txBody>
      </p:sp>
      <p:sp>
        <p:nvSpPr>
          <p:cNvPr id="9" name="Freeform 9"/>
          <p:cNvSpPr/>
          <p:nvPr/>
        </p:nvSpPr>
        <p:spPr>
          <a:xfrm>
            <a:off x="8835249" y="1877592"/>
            <a:ext cx="8810715" cy="7730413"/>
          </a:xfrm>
          <a:custGeom>
            <a:avLst/>
            <a:gdLst/>
            <a:ahLst/>
            <a:cxnLst/>
            <a:rect l="l" t="t" r="r" b="b"/>
            <a:pathLst>
              <a:path w="8810715" h="7730413">
                <a:moveTo>
                  <a:pt x="0" y="0"/>
                </a:moveTo>
                <a:lnTo>
                  <a:pt x="8810715" y="0"/>
                </a:lnTo>
                <a:lnTo>
                  <a:pt x="8810715" y="7730413"/>
                </a:lnTo>
                <a:lnTo>
                  <a:pt x="0" y="7730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468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6831759" y="386668"/>
            <a:ext cx="1031014" cy="1312795"/>
          </a:xfrm>
          <a:custGeom>
            <a:avLst/>
            <a:gdLst/>
            <a:ahLst/>
            <a:cxnLst/>
            <a:rect l="l" t="t" r="r" b="b"/>
            <a:pathLst>
              <a:path w="1031014" h="1312795">
                <a:moveTo>
                  <a:pt x="0" y="0"/>
                </a:moveTo>
                <a:lnTo>
                  <a:pt x="1031013" y="0"/>
                </a:lnTo>
                <a:lnTo>
                  <a:pt x="1031013" y="1312795"/>
                </a:lnTo>
                <a:lnTo>
                  <a:pt x="0" y="131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6831759" y="1877592"/>
            <a:ext cx="1045929" cy="1238529"/>
            <a:chOff x="0" y="0"/>
            <a:chExt cx="275471" cy="3261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5471" cy="326197"/>
            </a:xfrm>
            <a:custGeom>
              <a:avLst/>
              <a:gdLst/>
              <a:ahLst/>
              <a:cxnLst/>
              <a:rect l="l" t="t" r="r" b="b"/>
              <a:pathLst>
                <a:path w="275471" h="326197">
                  <a:moveTo>
                    <a:pt x="0" y="0"/>
                  </a:moveTo>
                  <a:lnTo>
                    <a:pt x="275471" y="0"/>
                  </a:lnTo>
                  <a:lnTo>
                    <a:pt x="275471" y="326197"/>
                  </a:lnTo>
                  <a:lnTo>
                    <a:pt x="0" y="326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5471" cy="373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7578" y="1677567"/>
            <a:ext cx="7141044" cy="99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¿Qué es la edad biológica?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450" y="9655630"/>
            <a:ext cx="3630144" cy="64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Juulia Jylhävä et al.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79906" y="9445902"/>
            <a:ext cx="2298718" cy="64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Tian Y et al.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4874754" cy="9305858"/>
            <a:chOff x="0" y="0"/>
            <a:chExt cx="6499672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499672" cy="12407810"/>
              <a:chOff x="0" y="0"/>
              <a:chExt cx="1482258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482258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482258" h="2829616">
                    <a:moveTo>
                      <a:pt x="0" y="0"/>
                    </a:moveTo>
                    <a:lnTo>
                      <a:pt x="1482258" y="0"/>
                    </a:lnTo>
                    <a:lnTo>
                      <a:pt x="1482258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482258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6499672" cy="12407810"/>
            </a:xfrm>
            <a:custGeom>
              <a:avLst/>
              <a:gdLst/>
              <a:ahLst/>
              <a:cxnLst/>
              <a:rect l="l" t="t" r="r" b="b"/>
              <a:pathLst>
                <a:path w="6499672" h="12407810">
                  <a:moveTo>
                    <a:pt x="0" y="0"/>
                  </a:moveTo>
                  <a:lnTo>
                    <a:pt x="6499672" y="0"/>
                  </a:lnTo>
                  <a:lnTo>
                    <a:pt x="6499672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4299" r="-91368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128984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050815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972646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769806" y="3008538"/>
            <a:ext cx="2360650" cy="1429175"/>
          </a:xfrm>
          <a:custGeom>
            <a:avLst/>
            <a:gdLst/>
            <a:ahLst/>
            <a:cxnLst/>
            <a:rect l="l" t="t" r="r" b="b"/>
            <a:pathLst>
              <a:path w="2360650" h="1429175">
                <a:moveTo>
                  <a:pt x="0" y="0"/>
                </a:moveTo>
                <a:lnTo>
                  <a:pt x="2360650" y="0"/>
                </a:lnTo>
                <a:lnTo>
                  <a:pt x="2360650" y="1429176"/>
                </a:lnTo>
                <a:lnTo>
                  <a:pt x="0" y="142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AutoShape 11"/>
          <p:cNvSpPr/>
          <p:nvPr/>
        </p:nvSpPr>
        <p:spPr>
          <a:xfrm flipH="1">
            <a:off x="13525879" y="5976789"/>
            <a:ext cx="10015" cy="2401012"/>
          </a:xfrm>
          <a:prstGeom prst="line">
            <a:avLst/>
          </a:prstGeom>
          <a:ln w="57150" cap="flat">
            <a:solidFill>
              <a:srgbClr val="300FF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H="1" flipV="1">
            <a:off x="13525939" y="8369709"/>
            <a:ext cx="4354777" cy="16184"/>
          </a:xfrm>
          <a:prstGeom prst="line">
            <a:avLst/>
          </a:prstGeom>
          <a:ln w="57150" cap="flat">
            <a:solidFill>
              <a:srgbClr val="300FF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3" name="AutoShape 13"/>
          <p:cNvSpPr/>
          <p:nvPr/>
        </p:nvSpPr>
        <p:spPr>
          <a:xfrm flipH="1" flipV="1">
            <a:off x="13525879" y="5992975"/>
            <a:ext cx="4354837" cy="2392918"/>
          </a:xfrm>
          <a:prstGeom prst="line">
            <a:avLst/>
          </a:prstGeom>
          <a:ln w="57150" cap="flat">
            <a:solidFill>
              <a:srgbClr val="8C02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5763524" y="5967931"/>
            <a:ext cx="7137233" cy="1359473"/>
          </a:xfrm>
          <a:custGeom>
            <a:avLst/>
            <a:gdLst/>
            <a:ahLst/>
            <a:cxnLst/>
            <a:rect l="l" t="t" r="r" b="b"/>
            <a:pathLst>
              <a:path w="7137233" h="1359473">
                <a:moveTo>
                  <a:pt x="0" y="0"/>
                </a:moveTo>
                <a:lnTo>
                  <a:pt x="7137233" y="0"/>
                </a:lnTo>
                <a:lnTo>
                  <a:pt x="7137233" y="1359473"/>
                </a:lnTo>
                <a:lnTo>
                  <a:pt x="0" y="1359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5763524" y="7435792"/>
            <a:ext cx="6962321" cy="1155449"/>
          </a:xfrm>
          <a:custGeom>
            <a:avLst/>
            <a:gdLst/>
            <a:ahLst/>
            <a:cxnLst/>
            <a:rect l="l" t="t" r="r" b="b"/>
            <a:pathLst>
              <a:path w="6962321" h="1155449">
                <a:moveTo>
                  <a:pt x="0" y="0"/>
                </a:moveTo>
                <a:lnTo>
                  <a:pt x="6962322" y="0"/>
                </a:lnTo>
                <a:lnTo>
                  <a:pt x="6962322" y="1155449"/>
                </a:lnTo>
                <a:lnTo>
                  <a:pt x="0" y="1155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530871" y="539500"/>
            <a:ext cx="3606800" cy="140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 vecinos más </a:t>
            </a:r>
          </a:p>
          <a:p>
            <a:pPr marL="0" lvl="0" indent="0" algn="ctr">
              <a:lnSpc>
                <a:spcPts val="5292"/>
              </a:lnSpc>
            </a:pPr>
            <a:r>
              <a:rPr lang="en-US" sz="4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cercanos (KNN)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9806" y="2122715"/>
            <a:ext cx="359290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de Predicción: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9806" y="5019675"/>
            <a:ext cx="281374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9806" y="5848349"/>
            <a:ext cx="5178982" cy="1560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K_vecinos: 14</a:t>
            </a:r>
          </a:p>
          <a:p>
            <a:pPr algn="l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Pesos: Distancia</a:t>
            </a:r>
          </a:p>
          <a:p>
            <a:pPr algn="l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Distancia_p: Manhattan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59582" y="8442668"/>
            <a:ext cx="3107364" cy="3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4"/>
              </a:lnSpc>
              <a:spcBef>
                <a:spcPct val="0"/>
              </a:spcBef>
            </a:pPr>
            <a:r>
              <a:rPr lang="en-US" sz="2039">
                <a:solidFill>
                  <a:srgbClr val="300F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Distancia de Manhattan</a:t>
            </a:r>
          </a:p>
        </p:txBody>
      </p:sp>
      <p:sp>
        <p:nvSpPr>
          <p:cNvPr id="21" name="TextBox 21"/>
          <p:cNvSpPr txBox="1"/>
          <p:nvPr/>
        </p:nvSpPr>
        <p:spPr>
          <a:xfrm rot="1710583">
            <a:off x="14307204" y="6798294"/>
            <a:ext cx="3019523" cy="3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4"/>
              </a:lnSpc>
              <a:spcBef>
                <a:spcPct val="0"/>
              </a:spcBef>
            </a:pPr>
            <a:r>
              <a:rPr lang="en-US" sz="2039">
                <a:solidFill>
                  <a:srgbClr val="8C020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Distancia Euclidiana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583164" cy="9305858"/>
            <a:chOff x="0" y="0"/>
            <a:chExt cx="7444218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444218" cy="12407810"/>
              <a:chOff x="0" y="0"/>
              <a:chExt cx="1697663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97663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697663" h="2829616">
                    <a:moveTo>
                      <a:pt x="0" y="0"/>
                    </a:moveTo>
                    <a:lnTo>
                      <a:pt x="1697663" y="0"/>
                    </a:lnTo>
                    <a:lnTo>
                      <a:pt x="1697663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697663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7444218" cy="12407810"/>
            </a:xfrm>
            <a:custGeom>
              <a:avLst/>
              <a:gdLst/>
              <a:ahLst/>
              <a:cxnLst/>
              <a:rect l="l" t="t" r="r" b="b"/>
              <a:pathLst>
                <a:path w="7444218" h="12407810">
                  <a:moveTo>
                    <a:pt x="0" y="0"/>
                  </a:moveTo>
                  <a:lnTo>
                    <a:pt x="7444218" y="0"/>
                  </a:lnTo>
                  <a:lnTo>
                    <a:pt x="7444218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5839" r="-7343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774298"/>
            <a:ext cx="3592909" cy="1456585"/>
          </a:xfrm>
          <a:custGeom>
            <a:avLst/>
            <a:gdLst/>
            <a:ahLst/>
            <a:cxnLst/>
            <a:rect l="l" t="t" r="r" b="b"/>
            <a:pathLst>
              <a:path w="3592909" h="1456585">
                <a:moveTo>
                  <a:pt x="0" y="0"/>
                </a:moveTo>
                <a:lnTo>
                  <a:pt x="3592909" y="0"/>
                </a:lnTo>
                <a:lnTo>
                  <a:pt x="3592909" y="1456585"/>
                </a:lnTo>
                <a:lnTo>
                  <a:pt x="0" y="1456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416961" y="5219700"/>
            <a:ext cx="2816388" cy="1530164"/>
          </a:xfrm>
          <a:custGeom>
            <a:avLst/>
            <a:gdLst/>
            <a:ahLst/>
            <a:cxnLst/>
            <a:rect l="l" t="t" r="r" b="b"/>
            <a:pathLst>
              <a:path w="2816388" h="1530164">
                <a:moveTo>
                  <a:pt x="0" y="0"/>
                </a:moveTo>
                <a:lnTo>
                  <a:pt x="2816388" y="0"/>
                </a:lnTo>
                <a:lnTo>
                  <a:pt x="2816388" y="1530164"/>
                </a:lnTo>
                <a:lnTo>
                  <a:pt x="0" y="153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370177" y="1346828"/>
            <a:ext cx="11535680" cy="6739948"/>
          </a:xfrm>
          <a:custGeom>
            <a:avLst/>
            <a:gdLst/>
            <a:ahLst/>
            <a:cxnLst/>
            <a:rect l="l" t="t" r="r" b="b"/>
            <a:pathLst>
              <a:path w="11535680" h="6739948">
                <a:moveTo>
                  <a:pt x="0" y="0"/>
                </a:moveTo>
                <a:lnTo>
                  <a:pt x="11535680" y="0"/>
                </a:lnTo>
                <a:lnTo>
                  <a:pt x="11535680" y="6739948"/>
                </a:lnTo>
                <a:lnTo>
                  <a:pt x="0" y="673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52216" y="952500"/>
            <a:ext cx="4032548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924" y="2119820"/>
            <a:ext cx="282247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Objetivo: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924" y="4562476"/>
            <a:ext cx="359290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de Predicción: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0656" y="6968834"/>
            <a:ext cx="281374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924" y="7538412"/>
            <a:ext cx="4785498" cy="166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Arboles : 898</a:t>
            </a:r>
          </a:p>
          <a:p>
            <a:pPr algn="l">
              <a:lnSpc>
                <a:spcPts val="4215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Profundidad máxima: 46</a:t>
            </a:r>
          </a:p>
          <a:p>
            <a:pPr algn="l">
              <a:lnSpc>
                <a:spcPts val="4215"/>
              </a:lnSpc>
            </a:pPr>
            <a:endParaRPr lang="en-US" sz="33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365074"/>
            <a:ext cx="6611874" cy="9305858"/>
            <a:chOff x="0" y="0"/>
            <a:chExt cx="8815832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5832" cy="12407810"/>
              <a:chOff x="0" y="0"/>
              <a:chExt cx="2010461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10461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2010461" h="2829616">
                    <a:moveTo>
                      <a:pt x="0" y="0"/>
                    </a:moveTo>
                    <a:lnTo>
                      <a:pt x="2010461" y="0"/>
                    </a:lnTo>
                    <a:lnTo>
                      <a:pt x="2010461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010461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8815832" cy="12407810"/>
            </a:xfrm>
            <a:custGeom>
              <a:avLst/>
              <a:gdLst/>
              <a:ahLst/>
              <a:cxnLst/>
              <a:rect l="l" t="t" r="r" b="b"/>
              <a:pathLst>
                <a:path w="8815832" h="12407810">
                  <a:moveTo>
                    <a:pt x="0" y="0"/>
                  </a:moveTo>
                  <a:lnTo>
                    <a:pt x="8815832" y="0"/>
                  </a:lnTo>
                  <a:lnTo>
                    <a:pt x="8815832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5369" r="-54226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7151432" y="569063"/>
            <a:ext cx="10915664" cy="6868283"/>
          </a:xfrm>
          <a:custGeom>
            <a:avLst/>
            <a:gdLst/>
            <a:ahLst/>
            <a:cxnLst/>
            <a:rect l="l" t="t" r="r" b="b"/>
            <a:pathLst>
              <a:path w="10915664" h="6868283">
                <a:moveTo>
                  <a:pt x="0" y="0"/>
                </a:moveTo>
                <a:lnTo>
                  <a:pt x="10915664" y="0"/>
                </a:lnTo>
                <a:lnTo>
                  <a:pt x="10915664" y="6868283"/>
                </a:lnTo>
                <a:lnTo>
                  <a:pt x="0" y="6868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14288" y="2900362"/>
            <a:ext cx="5927785" cy="1182361"/>
          </a:xfrm>
          <a:custGeom>
            <a:avLst/>
            <a:gdLst/>
            <a:ahLst/>
            <a:cxnLst/>
            <a:rect l="l" t="t" r="r" b="b"/>
            <a:pathLst>
              <a:path w="5927785" h="1182361">
                <a:moveTo>
                  <a:pt x="0" y="0"/>
                </a:moveTo>
                <a:lnTo>
                  <a:pt x="5927785" y="0"/>
                </a:lnTo>
                <a:lnTo>
                  <a:pt x="5927785" y="1182361"/>
                </a:lnTo>
                <a:lnTo>
                  <a:pt x="0" y="1182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3019" y="4894178"/>
            <a:ext cx="4619020" cy="1615096"/>
          </a:xfrm>
          <a:custGeom>
            <a:avLst/>
            <a:gdLst/>
            <a:ahLst/>
            <a:cxnLst/>
            <a:rect l="l" t="t" r="r" b="b"/>
            <a:pathLst>
              <a:path w="4619020" h="1615096">
                <a:moveTo>
                  <a:pt x="0" y="0"/>
                </a:moveTo>
                <a:lnTo>
                  <a:pt x="4619020" y="0"/>
                </a:lnTo>
                <a:lnTo>
                  <a:pt x="4619020" y="1615096"/>
                </a:lnTo>
                <a:lnTo>
                  <a:pt x="0" y="161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906584" y="464288"/>
            <a:ext cx="5877821" cy="174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XGBoost y CatBoost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4288" y="2319338"/>
            <a:ext cx="282247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Objetivo: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4288" y="4313154"/>
            <a:ext cx="359290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de Predicción: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6540" y="6614049"/>
            <a:ext cx="4321820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 XGboost: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6540" y="7213006"/>
            <a:ext cx="4785498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Arboles : 550</a:t>
            </a:r>
          </a:p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Profundidad máxima: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783" y="8162808"/>
            <a:ext cx="434533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 Catboost: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4783" y="8753357"/>
            <a:ext cx="5398347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Arboles : 1334</a:t>
            </a:r>
          </a:p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Profundidad máxima: 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18618" y="8560389"/>
            <a:ext cx="5193921" cy="64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Catboost: Ordered Boosting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057865" cy="9305858"/>
            <a:chOff x="0" y="0"/>
            <a:chExt cx="6743819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743819" cy="12407810"/>
              <a:chOff x="0" y="0"/>
              <a:chExt cx="1537936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37936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537936" h="2829616">
                    <a:moveTo>
                      <a:pt x="0" y="0"/>
                    </a:moveTo>
                    <a:lnTo>
                      <a:pt x="1537936" y="0"/>
                    </a:lnTo>
                    <a:lnTo>
                      <a:pt x="1537936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537936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6743819" cy="12407810"/>
            </a:xfrm>
            <a:custGeom>
              <a:avLst/>
              <a:gdLst/>
              <a:ahLst/>
              <a:cxnLst/>
              <a:rect l="l" t="t" r="r" b="b"/>
              <a:pathLst>
                <a:path w="6743819" h="12407810">
                  <a:moveTo>
                    <a:pt x="0" y="0"/>
                  </a:moveTo>
                  <a:lnTo>
                    <a:pt x="6743819" y="0"/>
                  </a:lnTo>
                  <a:lnTo>
                    <a:pt x="6743819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6178" r="-8625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8793465" y="6242286"/>
            <a:ext cx="7345671" cy="3807506"/>
          </a:xfrm>
          <a:custGeom>
            <a:avLst/>
            <a:gdLst/>
            <a:ahLst/>
            <a:cxnLst/>
            <a:rect l="l" t="t" r="r" b="b"/>
            <a:pathLst>
              <a:path w="7345671" h="3807506">
                <a:moveTo>
                  <a:pt x="0" y="0"/>
                </a:moveTo>
                <a:lnTo>
                  <a:pt x="7345671" y="0"/>
                </a:lnTo>
                <a:lnTo>
                  <a:pt x="7345671" y="3807506"/>
                </a:lnTo>
                <a:lnTo>
                  <a:pt x="0" y="380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50393" y="114895"/>
            <a:ext cx="9231815" cy="6127391"/>
          </a:xfrm>
          <a:custGeom>
            <a:avLst/>
            <a:gdLst/>
            <a:ahLst/>
            <a:cxnLst/>
            <a:rect l="l" t="t" r="r" b="b"/>
            <a:pathLst>
              <a:path w="9231815" h="6127391">
                <a:moveTo>
                  <a:pt x="0" y="0"/>
                </a:moveTo>
                <a:lnTo>
                  <a:pt x="9231815" y="0"/>
                </a:lnTo>
                <a:lnTo>
                  <a:pt x="9231815" y="6127391"/>
                </a:lnTo>
                <a:lnTo>
                  <a:pt x="0" y="6127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95344" y="3659295"/>
            <a:ext cx="4346291" cy="1194225"/>
          </a:xfrm>
          <a:custGeom>
            <a:avLst/>
            <a:gdLst/>
            <a:ahLst/>
            <a:cxnLst/>
            <a:rect l="l" t="t" r="r" b="b"/>
            <a:pathLst>
              <a:path w="4346291" h="1194225">
                <a:moveTo>
                  <a:pt x="0" y="0"/>
                </a:moveTo>
                <a:lnTo>
                  <a:pt x="4346292" y="0"/>
                </a:lnTo>
                <a:lnTo>
                  <a:pt x="4346292" y="1194225"/>
                </a:lnTo>
                <a:lnTo>
                  <a:pt x="0" y="1194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95344" y="5101170"/>
            <a:ext cx="4371078" cy="1802761"/>
          </a:xfrm>
          <a:custGeom>
            <a:avLst/>
            <a:gdLst/>
            <a:ahLst/>
            <a:cxnLst/>
            <a:rect l="l" t="t" r="r" b="b"/>
            <a:pathLst>
              <a:path w="4371078" h="1802761">
                <a:moveTo>
                  <a:pt x="0" y="0"/>
                </a:moveTo>
                <a:lnTo>
                  <a:pt x="4371078" y="0"/>
                </a:lnTo>
                <a:lnTo>
                  <a:pt x="4371078" y="1802761"/>
                </a:lnTo>
                <a:lnTo>
                  <a:pt x="0" y="1802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895344" y="952500"/>
            <a:ext cx="4306590" cy="145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 Neuronal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Multicapa (MLP)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826166"/>
            <a:ext cx="282247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Objetivo: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5344" y="7156974"/>
            <a:ext cx="281374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5344" y="7747523"/>
            <a:ext cx="478549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 1 : 1584 </a:t>
            </a:r>
          </a:p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 2: 644 </a:t>
            </a:r>
          </a:p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Activación: Logistic</a:t>
            </a:r>
          </a:p>
          <a:p>
            <a:pPr algn="l">
              <a:lnSpc>
                <a:spcPts val="3229"/>
              </a:lnSpc>
            </a:pPr>
            <a:endParaRPr lang="en-US" sz="33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841" y="0"/>
            <a:ext cx="1941502" cy="10287000"/>
            <a:chOff x="0" y="0"/>
            <a:chExt cx="2588669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288549" y="0"/>
            <a:ext cx="1941502" cy="10287000"/>
            <a:chOff x="0" y="0"/>
            <a:chExt cx="2588669" cy="137160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536429" y="1346954"/>
            <a:ext cx="13073352" cy="8665479"/>
          </a:xfrm>
          <a:custGeom>
            <a:avLst/>
            <a:gdLst/>
            <a:ahLst/>
            <a:cxnLst/>
            <a:rect l="l" t="t" r="r" b="b"/>
            <a:pathLst>
              <a:path w="13073352" h="8665479">
                <a:moveTo>
                  <a:pt x="0" y="0"/>
                </a:moveTo>
                <a:lnTo>
                  <a:pt x="13073352" y="0"/>
                </a:lnTo>
                <a:lnTo>
                  <a:pt x="13073352" y="8665479"/>
                </a:lnTo>
                <a:lnTo>
                  <a:pt x="0" y="8665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7705238" y="-2991"/>
            <a:ext cx="2877524" cy="95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6150" y="7387207"/>
            <a:ext cx="6221134" cy="2588837"/>
          </a:xfrm>
          <a:custGeom>
            <a:avLst/>
            <a:gdLst/>
            <a:ahLst/>
            <a:cxnLst/>
            <a:rect l="l" t="t" r="r" b="b"/>
            <a:pathLst>
              <a:path w="6221134" h="2588837">
                <a:moveTo>
                  <a:pt x="0" y="0"/>
                </a:moveTo>
                <a:lnTo>
                  <a:pt x="6221134" y="0"/>
                </a:lnTo>
                <a:lnTo>
                  <a:pt x="6221134" y="2588837"/>
                </a:lnTo>
                <a:lnTo>
                  <a:pt x="0" y="258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473150" y="1133398"/>
            <a:ext cx="6113542" cy="2802934"/>
          </a:xfrm>
          <a:custGeom>
            <a:avLst/>
            <a:gdLst/>
            <a:ahLst/>
            <a:cxnLst/>
            <a:rect l="l" t="t" r="r" b="b"/>
            <a:pathLst>
              <a:path w="6113542" h="2802934">
                <a:moveTo>
                  <a:pt x="0" y="0"/>
                </a:moveTo>
                <a:lnTo>
                  <a:pt x="6113542" y="0"/>
                </a:lnTo>
                <a:lnTo>
                  <a:pt x="6113542" y="2802934"/>
                </a:lnTo>
                <a:lnTo>
                  <a:pt x="0" y="28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416150" y="1163279"/>
            <a:ext cx="6221134" cy="2622241"/>
          </a:xfrm>
          <a:custGeom>
            <a:avLst/>
            <a:gdLst/>
            <a:ahLst/>
            <a:cxnLst/>
            <a:rect l="l" t="t" r="r" b="b"/>
            <a:pathLst>
              <a:path w="6221134" h="2622241">
                <a:moveTo>
                  <a:pt x="0" y="0"/>
                </a:moveTo>
                <a:lnTo>
                  <a:pt x="6221134" y="0"/>
                </a:lnTo>
                <a:lnTo>
                  <a:pt x="6221134" y="2622241"/>
                </a:lnTo>
                <a:lnTo>
                  <a:pt x="0" y="262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9339141" y="4297716"/>
            <a:ext cx="6247551" cy="2588837"/>
          </a:xfrm>
          <a:custGeom>
            <a:avLst/>
            <a:gdLst/>
            <a:ahLst/>
            <a:cxnLst/>
            <a:rect l="l" t="t" r="r" b="b"/>
            <a:pathLst>
              <a:path w="6247551" h="2588837">
                <a:moveTo>
                  <a:pt x="0" y="0"/>
                </a:moveTo>
                <a:lnTo>
                  <a:pt x="6247551" y="0"/>
                </a:lnTo>
                <a:lnTo>
                  <a:pt x="6247551" y="2588838"/>
                </a:lnTo>
                <a:lnTo>
                  <a:pt x="0" y="2588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416150" y="4146905"/>
            <a:ext cx="6221134" cy="2588837"/>
          </a:xfrm>
          <a:custGeom>
            <a:avLst/>
            <a:gdLst/>
            <a:ahLst/>
            <a:cxnLst/>
            <a:rect l="l" t="t" r="r" b="b"/>
            <a:pathLst>
              <a:path w="6221134" h="2588837">
                <a:moveTo>
                  <a:pt x="0" y="0"/>
                </a:moveTo>
                <a:lnTo>
                  <a:pt x="6221134" y="0"/>
                </a:lnTo>
                <a:lnTo>
                  <a:pt x="6221134" y="2588837"/>
                </a:lnTo>
                <a:lnTo>
                  <a:pt x="0" y="2588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339141" y="7288393"/>
            <a:ext cx="6247551" cy="2608136"/>
          </a:xfrm>
          <a:custGeom>
            <a:avLst/>
            <a:gdLst/>
            <a:ahLst/>
            <a:cxnLst/>
            <a:rect l="l" t="t" r="r" b="b"/>
            <a:pathLst>
              <a:path w="6247551" h="2608136">
                <a:moveTo>
                  <a:pt x="0" y="0"/>
                </a:moveTo>
                <a:lnTo>
                  <a:pt x="6247551" y="0"/>
                </a:lnTo>
                <a:lnTo>
                  <a:pt x="6247551" y="2608136"/>
                </a:lnTo>
                <a:lnTo>
                  <a:pt x="0" y="2608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5290378" y="964842"/>
            <a:ext cx="809972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SVR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39061" y="964842"/>
            <a:ext cx="58172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KNN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66676" y="3948468"/>
            <a:ext cx="192008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46924" y="4099280"/>
            <a:ext cx="1075035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XGBoost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53084" y="7188771"/>
            <a:ext cx="1447716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CatBoost</a:t>
            </a:r>
            <a:endParaRPr lang="en-US" sz="2000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84266" y="7089955"/>
            <a:ext cx="4055733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 Neuronal </a:t>
            </a:r>
            <a:r>
              <a:rPr lang="en-US" sz="2000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Mutlticapa</a:t>
            </a:r>
            <a:endParaRPr lang="en-US" sz="2000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-83841" y="0"/>
            <a:ext cx="1941502" cy="10287000"/>
            <a:chOff x="0" y="0"/>
            <a:chExt cx="2588669" cy="137160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88549" y="0"/>
            <a:ext cx="1941502" cy="10287000"/>
            <a:chOff x="0" y="0"/>
            <a:chExt cx="2588669" cy="137160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55926" y="-2991"/>
            <a:ext cx="4655073" cy="85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Valores SHAP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9236" y="916273"/>
            <a:ext cx="9789529" cy="9370727"/>
          </a:xfrm>
          <a:custGeom>
            <a:avLst/>
            <a:gdLst/>
            <a:ahLst/>
            <a:cxnLst/>
            <a:rect l="l" t="t" r="r" b="b"/>
            <a:pathLst>
              <a:path w="9789529" h="9370727">
                <a:moveTo>
                  <a:pt x="0" y="0"/>
                </a:moveTo>
                <a:lnTo>
                  <a:pt x="9789528" y="0"/>
                </a:lnTo>
                <a:lnTo>
                  <a:pt x="9789528" y="9370727"/>
                </a:lnTo>
                <a:lnTo>
                  <a:pt x="0" y="9370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" b="-1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83841" y="0"/>
            <a:ext cx="1941502" cy="10287000"/>
            <a:chOff x="0" y="0"/>
            <a:chExt cx="2588669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88549" y="0"/>
            <a:ext cx="1941502" cy="10287000"/>
            <a:chOff x="0" y="0"/>
            <a:chExt cx="2588669" cy="137160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04736" y="-161925"/>
            <a:ext cx="5278527" cy="79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Importancia por Región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057865" cy="9305858"/>
            <a:chOff x="0" y="0"/>
            <a:chExt cx="6743819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743819" cy="12407810"/>
              <a:chOff x="0" y="0"/>
              <a:chExt cx="1537936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37936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537936" h="2829616">
                    <a:moveTo>
                      <a:pt x="0" y="0"/>
                    </a:moveTo>
                    <a:lnTo>
                      <a:pt x="1537936" y="0"/>
                    </a:lnTo>
                    <a:lnTo>
                      <a:pt x="1537936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537936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6743819" cy="12407810"/>
            </a:xfrm>
            <a:custGeom>
              <a:avLst/>
              <a:gdLst/>
              <a:ahLst/>
              <a:cxnLst/>
              <a:rect l="l" t="t" r="r" b="b"/>
              <a:pathLst>
                <a:path w="6743819" h="12407810">
                  <a:moveTo>
                    <a:pt x="0" y="0"/>
                  </a:moveTo>
                  <a:lnTo>
                    <a:pt x="6743819" y="0"/>
                  </a:lnTo>
                  <a:lnTo>
                    <a:pt x="6743819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6178" r="-8625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1209" y="1484840"/>
            <a:ext cx="4094562" cy="464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2"/>
              </a:lnSpc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Evaluación </a:t>
            </a:r>
          </a:p>
          <a:p>
            <a:pPr algn="ctr">
              <a:lnSpc>
                <a:spcPts val="7222"/>
              </a:lnSpc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incremental de</a:t>
            </a:r>
          </a:p>
          <a:p>
            <a:pPr algn="ctr">
              <a:lnSpc>
                <a:spcPts val="7222"/>
              </a:lnSpc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características </a:t>
            </a:r>
          </a:p>
          <a:p>
            <a:pPr algn="ctr">
              <a:lnSpc>
                <a:spcPts val="7222"/>
              </a:lnSpc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para modelo</a:t>
            </a:r>
          </a:p>
          <a:p>
            <a:pPr marL="0" lvl="0" indent="0" algn="ctr">
              <a:lnSpc>
                <a:spcPts val="7222"/>
              </a:lnSpc>
              <a:spcBef>
                <a:spcPct val="0"/>
              </a:spcBef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XGBoost</a:t>
            </a:r>
          </a:p>
        </p:txBody>
      </p:sp>
      <p:sp>
        <p:nvSpPr>
          <p:cNvPr id="8" name="Freeform 8"/>
          <p:cNvSpPr/>
          <p:nvPr/>
        </p:nvSpPr>
        <p:spPr>
          <a:xfrm>
            <a:off x="5953951" y="474261"/>
            <a:ext cx="11568703" cy="9487561"/>
          </a:xfrm>
          <a:custGeom>
            <a:avLst/>
            <a:gdLst/>
            <a:ahLst/>
            <a:cxnLst/>
            <a:rect l="l" t="t" r="r" b="b"/>
            <a:pathLst>
              <a:path w="11568703" h="9487561">
                <a:moveTo>
                  <a:pt x="0" y="0"/>
                </a:moveTo>
                <a:lnTo>
                  <a:pt x="11568703" y="0"/>
                </a:lnTo>
                <a:lnTo>
                  <a:pt x="11568703" y="9487561"/>
                </a:lnTo>
                <a:lnTo>
                  <a:pt x="0" y="9487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346854" y="-7523718"/>
            <a:ext cx="1594291" cy="17437545"/>
            <a:chOff x="0" y="0"/>
            <a:chExt cx="2125722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25722" cy="23250060"/>
              <a:chOff x="0" y="0"/>
              <a:chExt cx="2661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61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266142" h="2910923">
                    <a:moveTo>
                      <a:pt x="0" y="0"/>
                    </a:moveTo>
                    <a:lnTo>
                      <a:pt x="266142" y="0"/>
                    </a:lnTo>
                    <a:lnTo>
                      <a:pt x="2661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661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125722" cy="23250060"/>
            </a:xfrm>
            <a:custGeom>
              <a:avLst/>
              <a:gdLst/>
              <a:ahLst/>
              <a:cxnLst/>
              <a:rect l="l" t="t" r="r" b="b"/>
              <a:pathLst>
                <a:path w="2125722" h="23250060">
                  <a:moveTo>
                    <a:pt x="0" y="0"/>
                  </a:moveTo>
                  <a:lnTo>
                    <a:pt x="2125722" y="0"/>
                  </a:lnTo>
                  <a:lnTo>
                    <a:pt x="2125722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5113" r="-75996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624041" y="3330484"/>
            <a:ext cx="6636563" cy="6608795"/>
          </a:xfrm>
          <a:custGeom>
            <a:avLst/>
            <a:gdLst/>
            <a:ahLst/>
            <a:cxnLst/>
            <a:rect l="l" t="t" r="r" b="b"/>
            <a:pathLst>
              <a:path w="6636563" h="6608795">
                <a:moveTo>
                  <a:pt x="0" y="0"/>
                </a:moveTo>
                <a:lnTo>
                  <a:pt x="6636563" y="0"/>
                </a:lnTo>
                <a:lnTo>
                  <a:pt x="6636563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75714" y="3537712"/>
            <a:ext cx="5922596" cy="5805895"/>
          </a:xfrm>
          <a:custGeom>
            <a:avLst/>
            <a:gdLst/>
            <a:ahLst/>
            <a:cxnLst/>
            <a:rect l="l" t="t" r="r" b="b"/>
            <a:pathLst>
              <a:path w="5922596" h="5805895">
                <a:moveTo>
                  <a:pt x="0" y="0"/>
                </a:moveTo>
                <a:lnTo>
                  <a:pt x="5922597" y="0"/>
                </a:lnTo>
                <a:lnTo>
                  <a:pt x="5922597" y="5805895"/>
                </a:lnTo>
                <a:lnTo>
                  <a:pt x="0" y="5805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832716" y="3327388"/>
            <a:ext cx="3817443" cy="6611891"/>
          </a:xfrm>
          <a:custGeom>
            <a:avLst/>
            <a:gdLst/>
            <a:ahLst/>
            <a:cxnLst/>
            <a:rect l="l" t="t" r="r" b="b"/>
            <a:pathLst>
              <a:path w="3817443" h="6611891">
                <a:moveTo>
                  <a:pt x="0" y="0"/>
                </a:moveTo>
                <a:lnTo>
                  <a:pt x="3817443" y="0"/>
                </a:lnTo>
                <a:lnTo>
                  <a:pt x="3817443" y="6611891"/>
                </a:lnTo>
                <a:lnTo>
                  <a:pt x="0" y="6611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44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029209" y="388610"/>
            <a:ext cx="13097504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106432"/>
            <a:ext cx="14505439" cy="91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Modelo Evaluado para las 20 Mejores Características: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610683" y="397909"/>
            <a:ext cx="1252089" cy="1594291"/>
          </a:xfrm>
          <a:custGeom>
            <a:avLst/>
            <a:gdLst/>
            <a:ahLst/>
            <a:cxnLst/>
            <a:rect l="l" t="t" r="r" b="b"/>
            <a:pathLst>
              <a:path w="1252089" h="1594291">
                <a:moveTo>
                  <a:pt x="0" y="0"/>
                </a:moveTo>
                <a:lnTo>
                  <a:pt x="1252089" y="0"/>
                </a:lnTo>
                <a:lnTo>
                  <a:pt x="1252089" y="1594291"/>
                </a:lnTo>
                <a:lnTo>
                  <a:pt x="0" y="1594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61646" y="714375"/>
            <a:ext cx="14364709" cy="153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</a:t>
            </a:r>
          </a:p>
        </p:txBody>
      </p:sp>
      <p:sp>
        <p:nvSpPr>
          <p:cNvPr id="8" name="Freeform 8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961646" y="2782204"/>
            <a:ext cx="13808357" cy="6307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algoritmos de aprendizaje de máquina captan patrones complejos de actividad cerebral que no pueden apreciarse con estadística clásica.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Todos los algoritmos son óptimos para realizar la estimación de edad cerebral, aunque unos son mejores que otros.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región occipital es la más influyente al momento de predecir la edad cerebral.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974021"/>
            <a:ext cx="7354344" cy="6541123"/>
          </a:xfrm>
          <a:custGeom>
            <a:avLst/>
            <a:gdLst/>
            <a:ahLst/>
            <a:cxnLst/>
            <a:rect l="l" t="t" r="r" b="b"/>
            <a:pathLst>
              <a:path w="7354344" h="6541123">
                <a:moveTo>
                  <a:pt x="0" y="0"/>
                </a:moveTo>
                <a:lnTo>
                  <a:pt x="7354344" y="0"/>
                </a:lnTo>
                <a:lnTo>
                  <a:pt x="7354344" y="6541123"/>
                </a:lnTo>
                <a:lnTo>
                  <a:pt x="0" y="6541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71" t="-6255" r="-19452" b="-21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9496799" y="2789695"/>
            <a:ext cx="7492230" cy="7080423"/>
          </a:xfrm>
          <a:custGeom>
            <a:avLst/>
            <a:gdLst/>
            <a:ahLst/>
            <a:cxnLst/>
            <a:rect l="l" t="t" r="r" b="b"/>
            <a:pathLst>
              <a:path w="7492230" h="7080423">
                <a:moveTo>
                  <a:pt x="0" y="0"/>
                </a:moveTo>
                <a:lnTo>
                  <a:pt x="7492231" y="0"/>
                </a:lnTo>
                <a:lnTo>
                  <a:pt x="7492231" y="7080423"/>
                </a:lnTo>
                <a:lnTo>
                  <a:pt x="0" y="7080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425228" y="460505"/>
            <a:ext cx="12890676" cy="174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Edad Biológica Cerebral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699072" y="8574328"/>
            <a:ext cx="1367943" cy="1367943"/>
            <a:chOff x="0" y="0"/>
            <a:chExt cx="1823925" cy="182392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823925" cy="18239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914235" y="815683"/>
              <a:ext cx="714957" cy="255134"/>
            </a:xfrm>
            <a:prstGeom prst="line">
              <a:avLst/>
            </a:prstGeom>
            <a:ln w="1675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L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873313" y="777033"/>
              <a:ext cx="77299" cy="7729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61646" y="714375"/>
            <a:ext cx="14364709" cy="153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Trabajos Actuales</a:t>
            </a:r>
          </a:p>
        </p:txBody>
      </p:sp>
      <p:sp>
        <p:nvSpPr>
          <p:cNvPr id="8" name="Freeform 8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865770" y="3731385"/>
            <a:ext cx="13808357" cy="474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Estimación de la edad biológica cerebral vs la edad cronológica utilizando un solo electrodo.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Evaluación del modelo en Envejecimiento cerebral (Mayores de 40 años).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Evaluación del modelo relacionando diversas patologías al envejecimiento cerebral.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0223" y="4564083"/>
            <a:ext cx="4326704" cy="95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Muchas 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257024" y="1204303"/>
            <a:ext cx="9144000" cy="2756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Hay quienes luchan un dia y son buenos. Hay otros que luchan un año y son mejores. Hay quienes luchan muchos años y son muy buenos. Pero hay los que luchan toda la vida: esos son los imprescindibles.</a:t>
            </a:r>
          </a:p>
          <a:p>
            <a:pPr marL="0" lvl="0" indent="0" algn="l">
              <a:lnSpc>
                <a:spcPts val="3584"/>
              </a:lnSpc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Bertolt Brecht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622991"/>
            <a:ext cx="15026766" cy="7235465"/>
          </a:xfrm>
          <a:custGeom>
            <a:avLst/>
            <a:gdLst/>
            <a:ahLst/>
            <a:cxnLst/>
            <a:rect l="l" t="t" r="r" b="b"/>
            <a:pathLst>
              <a:path w="15026766" h="7235465">
                <a:moveTo>
                  <a:pt x="0" y="0"/>
                </a:moveTo>
                <a:lnTo>
                  <a:pt x="15026766" y="0"/>
                </a:lnTo>
                <a:lnTo>
                  <a:pt x="15026766" y="7235465"/>
                </a:lnTo>
                <a:lnTo>
                  <a:pt x="0" y="7235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0" y="460478"/>
            <a:ext cx="12658978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Electroencefalograma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51988" y="3306376"/>
            <a:ext cx="1358801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0.5 - 4 Hz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82759" y="4488110"/>
            <a:ext cx="1104215" cy="49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4 - 8 Hz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44961" y="5669845"/>
            <a:ext cx="126930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8 - 12 Hz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07159" y="6851579"/>
            <a:ext cx="1434405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12 - 30 Hz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62411" y="8033314"/>
            <a:ext cx="159950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30 - 100 Hz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117184" y="397909"/>
            <a:ext cx="1745588" cy="2222667"/>
          </a:xfrm>
          <a:custGeom>
            <a:avLst/>
            <a:gdLst/>
            <a:ahLst/>
            <a:cxnLst/>
            <a:rect l="l" t="t" r="r" b="b"/>
            <a:pathLst>
              <a:path w="1745588" h="2222667">
                <a:moveTo>
                  <a:pt x="0" y="0"/>
                </a:moveTo>
                <a:lnTo>
                  <a:pt x="1745588" y="0"/>
                </a:lnTo>
                <a:lnTo>
                  <a:pt x="1745588" y="2222667"/>
                </a:lnTo>
                <a:lnTo>
                  <a:pt x="0" y="2222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622991"/>
            <a:ext cx="15026766" cy="7235465"/>
          </a:xfrm>
          <a:custGeom>
            <a:avLst/>
            <a:gdLst/>
            <a:ahLst/>
            <a:cxnLst/>
            <a:rect l="l" t="t" r="r" b="b"/>
            <a:pathLst>
              <a:path w="15026766" h="7235465">
                <a:moveTo>
                  <a:pt x="0" y="0"/>
                </a:moveTo>
                <a:lnTo>
                  <a:pt x="15026766" y="0"/>
                </a:lnTo>
                <a:lnTo>
                  <a:pt x="15026766" y="7235465"/>
                </a:lnTo>
                <a:lnTo>
                  <a:pt x="0" y="7235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0873612" y="5442453"/>
            <a:ext cx="6788305" cy="1187038"/>
            <a:chOff x="0" y="0"/>
            <a:chExt cx="1787866" cy="3126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7866" cy="312636"/>
            </a:xfrm>
            <a:custGeom>
              <a:avLst/>
              <a:gdLst/>
              <a:ahLst/>
              <a:cxnLst/>
              <a:rect l="l" t="t" r="r" b="b"/>
              <a:pathLst>
                <a:path w="1787866" h="312636">
                  <a:moveTo>
                    <a:pt x="0" y="0"/>
                  </a:moveTo>
                  <a:lnTo>
                    <a:pt x="1787866" y="0"/>
                  </a:lnTo>
                  <a:lnTo>
                    <a:pt x="1787866" y="312636"/>
                  </a:lnTo>
                  <a:lnTo>
                    <a:pt x="0" y="312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87866" cy="360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460478"/>
            <a:ext cx="12658978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Electroencefalograma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51988" y="3306376"/>
            <a:ext cx="1358801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0.5 - 4 Hz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82759" y="4488110"/>
            <a:ext cx="1104215" cy="49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4 - 8 Hz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44961" y="5669845"/>
            <a:ext cx="126930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8 - 12 Hz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07159" y="6851579"/>
            <a:ext cx="1434405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12 - 30 Hz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62411" y="8033314"/>
            <a:ext cx="159950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30 - 100 Hz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182759" y="397909"/>
            <a:ext cx="1680013" cy="2139169"/>
          </a:xfrm>
          <a:custGeom>
            <a:avLst/>
            <a:gdLst/>
            <a:ahLst/>
            <a:cxnLst/>
            <a:rect l="l" t="t" r="r" b="b"/>
            <a:pathLst>
              <a:path w="1680013" h="2139169">
                <a:moveTo>
                  <a:pt x="0" y="0"/>
                </a:moveTo>
                <a:lnTo>
                  <a:pt x="1680013" y="0"/>
                </a:lnTo>
                <a:lnTo>
                  <a:pt x="1680013" y="2139169"/>
                </a:lnTo>
                <a:lnTo>
                  <a:pt x="0" y="2139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8343" y="1335573"/>
            <a:ext cx="6122845" cy="7615855"/>
          </a:xfrm>
          <a:custGeom>
            <a:avLst/>
            <a:gdLst/>
            <a:ahLst/>
            <a:cxnLst/>
            <a:rect l="l" t="t" r="r" b="b"/>
            <a:pathLst>
              <a:path w="6122845" h="7615855">
                <a:moveTo>
                  <a:pt x="0" y="0"/>
                </a:moveTo>
                <a:lnTo>
                  <a:pt x="6122845" y="0"/>
                </a:lnTo>
                <a:lnTo>
                  <a:pt x="6122845" y="7615854"/>
                </a:lnTo>
                <a:lnTo>
                  <a:pt x="0" y="761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288549" y="0"/>
            <a:ext cx="1941502" cy="10287000"/>
            <a:chOff x="0" y="0"/>
            <a:chExt cx="2588669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949" y="0"/>
            <a:ext cx="1941502" cy="10287000"/>
            <a:chOff x="0" y="0"/>
            <a:chExt cx="2588669" cy="137160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3" name="Freeform 13"/>
          <p:cNvSpPr/>
          <p:nvPr/>
        </p:nvSpPr>
        <p:spPr>
          <a:xfrm>
            <a:off x="8407733" y="1335573"/>
            <a:ext cx="7880816" cy="7819087"/>
          </a:xfrm>
          <a:custGeom>
            <a:avLst/>
            <a:gdLst/>
            <a:ahLst/>
            <a:cxnLst/>
            <a:rect l="l" t="t" r="r" b="b"/>
            <a:pathLst>
              <a:path w="7880816" h="7819087">
                <a:moveTo>
                  <a:pt x="0" y="0"/>
                </a:moveTo>
                <a:lnTo>
                  <a:pt x="7880816" y="0"/>
                </a:lnTo>
                <a:lnTo>
                  <a:pt x="7880816" y="7819087"/>
                </a:lnTo>
                <a:lnTo>
                  <a:pt x="0" y="781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5635766" y="33757"/>
            <a:ext cx="7922121" cy="1244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Espectro de Frecuencia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212696" y="-7389560"/>
            <a:ext cx="1862607" cy="17437545"/>
            <a:chOff x="0" y="0"/>
            <a:chExt cx="24834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3476" cy="23250060"/>
              <a:chOff x="0" y="0"/>
              <a:chExt cx="310933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10933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10933" h="2910923">
                    <a:moveTo>
                      <a:pt x="0" y="0"/>
                    </a:moveTo>
                    <a:lnTo>
                      <a:pt x="310933" y="0"/>
                    </a:lnTo>
                    <a:lnTo>
                      <a:pt x="310933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10933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483476" cy="23250060"/>
            </a:xfrm>
            <a:custGeom>
              <a:avLst/>
              <a:gdLst/>
              <a:ahLst/>
              <a:cxnLst/>
              <a:rect l="l" t="t" r="r" b="b"/>
              <a:pathLst>
                <a:path w="2483476" h="23250060">
                  <a:moveTo>
                    <a:pt x="0" y="0"/>
                  </a:moveTo>
                  <a:lnTo>
                    <a:pt x="2483476" y="0"/>
                  </a:lnTo>
                  <a:lnTo>
                    <a:pt x="24834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49988" r="-643284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183072" y="1028700"/>
            <a:ext cx="13131189" cy="9065991"/>
          </a:xfrm>
          <a:custGeom>
            <a:avLst/>
            <a:gdLst/>
            <a:ahLst/>
            <a:cxnLst/>
            <a:rect l="l" t="t" r="r" b="b"/>
            <a:pathLst>
              <a:path w="13131189" h="9065991">
                <a:moveTo>
                  <a:pt x="0" y="0"/>
                </a:moveTo>
                <a:lnTo>
                  <a:pt x="13131189" y="0"/>
                </a:lnTo>
                <a:lnTo>
                  <a:pt x="13131189" y="9065991"/>
                </a:lnTo>
                <a:lnTo>
                  <a:pt x="0" y="9065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41870" y="810729"/>
            <a:ext cx="15467084" cy="102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Estimación de la Edad Cerebral</a:t>
            </a:r>
          </a:p>
        </p:txBody>
      </p:sp>
      <p:sp>
        <p:nvSpPr>
          <p:cNvPr id="9" name="Freeform 9"/>
          <p:cNvSpPr/>
          <p:nvPr/>
        </p:nvSpPr>
        <p:spPr>
          <a:xfrm>
            <a:off x="16399959" y="397909"/>
            <a:ext cx="1462813" cy="1862607"/>
          </a:xfrm>
          <a:custGeom>
            <a:avLst/>
            <a:gdLst/>
            <a:ahLst/>
            <a:cxnLst/>
            <a:rect l="l" t="t" r="r" b="b"/>
            <a:pathLst>
              <a:path w="1462813" h="1862607">
                <a:moveTo>
                  <a:pt x="0" y="0"/>
                </a:moveTo>
                <a:lnTo>
                  <a:pt x="1462813" y="0"/>
                </a:lnTo>
                <a:lnTo>
                  <a:pt x="1462813" y="1862607"/>
                </a:lnTo>
                <a:lnTo>
                  <a:pt x="0" y="186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2435" y="431195"/>
            <a:ext cx="13708378" cy="6094516"/>
          </a:xfrm>
          <a:custGeom>
            <a:avLst/>
            <a:gdLst/>
            <a:ahLst/>
            <a:cxnLst/>
            <a:rect l="l" t="t" r="r" b="b"/>
            <a:pathLst>
              <a:path w="13708378" h="6094516">
                <a:moveTo>
                  <a:pt x="0" y="0"/>
                </a:moveTo>
                <a:lnTo>
                  <a:pt x="13708378" y="0"/>
                </a:lnTo>
                <a:lnTo>
                  <a:pt x="13708378" y="6094517"/>
                </a:lnTo>
                <a:lnTo>
                  <a:pt x="0" y="6094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484729" y="18586"/>
            <a:ext cx="3227827" cy="3698167"/>
          </a:xfrm>
          <a:custGeom>
            <a:avLst/>
            <a:gdLst/>
            <a:ahLst/>
            <a:cxnLst/>
            <a:rect l="l" t="t" r="r" b="b"/>
            <a:pathLst>
              <a:path w="3227827" h="3698167">
                <a:moveTo>
                  <a:pt x="0" y="0"/>
                </a:moveTo>
                <a:lnTo>
                  <a:pt x="3227826" y="0"/>
                </a:lnTo>
                <a:lnTo>
                  <a:pt x="3227826" y="3698167"/>
                </a:lnTo>
                <a:lnTo>
                  <a:pt x="0" y="3698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484729" y="3482522"/>
            <a:ext cx="3055437" cy="3321955"/>
          </a:xfrm>
          <a:custGeom>
            <a:avLst/>
            <a:gdLst/>
            <a:ahLst/>
            <a:cxnLst/>
            <a:rect l="l" t="t" r="r" b="b"/>
            <a:pathLst>
              <a:path w="3055437" h="3321955">
                <a:moveTo>
                  <a:pt x="0" y="0"/>
                </a:moveTo>
                <a:lnTo>
                  <a:pt x="3055437" y="0"/>
                </a:lnTo>
                <a:lnTo>
                  <a:pt x="3055437" y="3321956"/>
                </a:lnTo>
                <a:lnTo>
                  <a:pt x="0" y="3321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394330" y="6804478"/>
            <a:ext cx="3318226" cy="2958666"/>
          </a:xfrm>
          <a:custGeom>
            <a:avLst/>
            <a:gdLst/>
            <a:ahLst/>
            <a:cxnLst/>
            <a:rect l="l" t="t" r="r" b="b"/>
            <a:pathLst>
              <a:path w="3318226" h="2958666">
                <a:moveTo>
                  <a:pt x="0" y="0"/>
                </a:moveTo>
                <a:lnTo>
                  <a:pt x="3318225" y="0"/>
                </a:lnTo>
                <a:lnTo>
                  <a:pt x="3318225" y="2958665"/>
                </a:lnTo>
                <a:lnTo>
                  <a:pt x="0" y="2958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462435" y="6824806"/>
            <a:ext cx="12768852" cy="67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41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Khayretdinova, M. et al. Predicting age from resting-state scalp EEG signals with deep convolutional neural networks on TD-brain dataset. (2022).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2435" y="7803070"/>
            <a:ext cx="10957900" cy="63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3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Denis A. Engemann et al. “A reusable benchmark of brain-age prediction from M/EEG restingstate signals”(2022).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435" y="9055708"/>
            <a:ext cx="11793743" cy="59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2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Obada Al Zoubi et al. “Predicting age from brain EEG signals-a machine learning approach”. (2018).</a:t>
            </a:r>
          </a:p>
          <a:p>
            <a:pPr marL="0" lvl="0" indent="0" algn="l">
              <a:lnSpc>
                <a:spcPts val="2142"/>
              </a:lnSpc>
            </a:pPr>
            <a:endParaRPr lang="en-US" sz="210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870</Words>
  <Application>Microsoft Office PowerPoint</Application>
  <PresentationFormat>Personalizado</PresentationFormat>
  <Paragraphs>187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0" baseType="lpstr">
      <vt:lpstr>Times New Roman Bold</vt:lpstr>
      <vt:lpstr>Times New Roman</vt:lpstr>
      <vt:lpstr>Times New Roman Italics</vt:lpstr>
      <vt:lpstr>Open Sans</vt:lpstr>
      <vt:lpstr>Arial</vt:lpstr>
      <vt:lpstr>Calibri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Brain_Age</dc:title>
  <cp:lastModifiedBy>Felipe Carriel</cp:lastModifiedBy>
  <cp:revision>2</cp:revision>
  <dcterms:created xsi:type="dcterms:W3CDTF">2006-08-16T00:00:00Z</dcterms:created>
  <dcterms:modified xsi:type="dcterms:W3CDTF">2024-11-27T17:47:04Z</dcterms:modified>
  <dc:identifier>DAGMqQIqhu4</dc:identifier>
</cp:coreProperties>
</file>